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4"/>
  </p:sldMasterIdLst>
  <p:notesMasterIdLst>
    <p:notesMasterId r:id="rId25"/>
  </p:notesMasterIdLst>
  <p:sldIdLst>
    <p:sldId id="256" r:id="rId5"/>
    <p:sldId id="258" r:id="rId6"/>
    <p:sldId id="3541" r:id="rId7"/>
    <p:sldId id="3515" r:id="rId8"/>
    <p:sldId id="3522" r:id="rId9"/>
    <p:sldId id="1933" r:id="rId10"/>
    <p:sldId id="3542" r:id="rId11"/>
    <p:sldId id="3547" r:id="rId12"/>
    <p:sldId id="3549" r:id="rId13"/>
    <p:sldId id="1948" r:id="rId14"/>
    <p:sldId id="3543" r:id="rId15"/>
    <p:sldId id="3550" r:id="rId16"/>
    <p:sldId id="1952" r:id="rId17"/>
    <p:sldId id="3544" r:id="rId18"/>
    <p:sldId id="3533" r:id="rId19"/>
    <p:sldId id="3546" r:id="rId20"/>
    <p:sldId id="3545" r:id="rId21"/>
    <p:sldId id="3548" r:id="rId22"/>
    <p:sldId id="1938" r:id="rId23"/>
    <p:sldId id="3540"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Raleway" panose="020B0503030101060003" pitchFamily="34" charset="77"/>
      <p:regular r:id="rId30"/>
      <p:bold r:id="rId31"/>
      <p:italic r:id="rId32"/>
      <p:boldItalic r:id="rId33"/>
    </p:embeddedFont>
    <p:embeddedFont>
      <p:font typeface="Raleway ExtraBold" panose="020B0803030101060003" pitchFamily="34" charset="77"/>
      <p:bold r:id="rId34"/>
      <p:italic r:id="rId35"/>
      <p:boldItalic r:id="rId36"/>
    </p:embeddedFont>
    <p:embeddedFont>
      <p:font typeface="Raleway Light" panose="020B0503030101060003" pitchFamily="34" charset="77"/>
      <p:regular r:id="rId37"/>
      <p:bold r:id="rId38"/>
      <p:italic r:id="rId39"/>
      <p:boldItalic r:id="rId40"/>
    </p:embeddedFont>
    <p:embeddedFont>
      <p:font typeface="Segoe UI" panose="020B0502040204020203" pitchFamily="34" charset="0"/>
      <p:regular r:id="rId41"/>
      <p:bold r:id="rId42"/>
      <p:italic r:id="rId43"/>
      <p:boldItalic r:id="rId44"/>
    </p:embeddedFont>
    <p:embeddedFont>
      <p:font typeface="Segoe UI Light" panose="020B0502040204020203" pitchFamily="34" charset="0"/>
      <p:regular r:id="rId45"/>
      <p: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35DEEEB7-E99C-4FEA-A802-790A9ECD006D}">
          <p14:sldIdLst>
            <p14:sldId id="256"/>
            <p14:sldId id="258"/>
            <p14:sldId id="3541"/>
            <p14:sldId id="3515"/>
            <p14:sldId id="3522"/>
            <p14:sldId id="1933"/>
            <p14:sldId id="3542"/>
            <p14:sldId id="3547"/>
            <p14:sldId id="3549"/>
            <p14:sldId id="1948"/>
            <p14:sldId id="3543"/>
            <p14:sldId id="3550"/>
            <p14:sldId id="1952"/>
            <p14:sldId id="3544"/>
            <p14:sldId id="3533"/>
            <p14:sldId id="3546"/>
            <p14:sldId id="3545"/>
            <p14:sldId id="3548"/>
            <p14:sldId id="1938"/>
            <p14:sldId id="354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ng Lu" initials="RL" lastIdx="8" clrIdx="0">
    <p:extLst>
      <p:ext uri="{19B8F6BF-5375-455C-9EA6-DF929625EA0E}">
        <p15:presenceInfo xmlns:p15="http://schemas.microsoft.com/office/powerpoint/2012/main" userId="S::ronglu@microsoft.com::c8ce8a23-f3a9-414e-a02c-977790ba7871" providerId="AD"/>
      </p:ext>
    </p:extLst>
  </p:cmAuthor>
  <p:cmAuthor id="2" name="Katherine Kampf" initials="KK" lastIdx="4" clrIdx="1">
    <p:extLst>
      <p:ext uri="{19B8F6BF-5375-455C-9EA6-DF929625EA0E}">
        <p15:presenceInfo xmlns:p15="http://schemas.microsoft.com/office/powerpoint/2012/main" userId="S::kakampf@microsoft.com::e051db28-b6d8-43f4-8a41-b28b283792b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D3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71ACD-7BBE-0748-A32D-963F8E2FCA13}" v="119" dt="2020-07-23T16:22:31.986"/>
  </p1510:revLst>
</p1510:revInfo>
</file>

<file path=ppt/tableStyles.xml><?xml version="1.0" encoding="utf-8"?>
<a:tblStyleLst xmlns:a="http://schemas.openxmlformats.org/drawingml/2006/main" def="{A38484E0-3854-4073-8850-734C71F3254A}">
  <a:tblStyle styleId="{A38484E0-3854-4073-8850-734C71F3254A}"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13" autoAdjust="0"/>
    <p:restoredTop sz="82428" autoAdjust="0"/>
  </p:normalViewPr>
  <p:slideViewPr>
    <p:cSldViewPr snapToGrid="0">
      <p:cViewPr varScale="1">
        <p:scale>
          <a:sx n="244" d="100"/>
          <a:sy n="244" d="100"/>
        </p:scale>
        <p:origin x="960" y="192"/>
      </p:cViewPr>
      <p:guideLst/>
    </p:cSldViewPr>
  </p:slideViewPr>
  <p:notesTextViewPr>
    <p:cViewPr>
      <p:scale>
        <a:sx n="1" d="1"/>
        <a:sy n="1" d="1"/>
      </p:scale>
      <p:origin x="0" y="0"/>
    </p:cViewPr>
  </p:notesTextViewPr>
  <p:sorterViewPr>
    <p:cViewPr>
      <p:scale>
        <a:sx n="100" d="100"/>
        <a:sy n="100" d="100"/>
      </p:scale>
      <p:origin x="0" y="-426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4" Type="http://schemas.openxmlformats.org/officeDocument/2006/relationships/font" Target="fonts/font19.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04-19T08:47:12.014" idx="2">
    <p:pos x="7311" y="288"/>
    <p:text>add aka links</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Were going to use some additional tools such as TensorFlow, Azure Machine Learning</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734479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Start of with a demo of what we’re going to be building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760847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Data Exploration</a:t>
            </a:r>
          </a:p>
          <a:p>
            <a:r>
              <a:rPr lang="en-US" dirty="0"/>
              <a:t>Finding the appropriate dataset</a:t>
            </a:r>
          </a:p>
          <a:p>
            <a:r>
              <a:rPr lang="en-US" dirty="0"/>
              <a:t>Data transformation</a:t>
            </a:r>
          </a:p>
          <a:p>
            <a:r>
              <a:rPr lang="en-US" dirty="0"/>
              <a:t>Sanitize data, removing missing values or error values</a:t>
            </a:r>
          </a:p>
          <a:p>
            <a:endParaRPr lang="en-US" dirty="0"/>
          </a:p>
          <a:p>
            <a:pPr marL="139700" indent="0">
              <a:buNone/>
            </a:pPr>
            <a:r>
              <a:rPr lang="en-US" dirty="0"/>
              <a:t>Training</a:t>
            </a:r>
          </a:p>
          <a:p>
            <a:pPr marL="457200" indent="-317500"/>
            <a:r>
              <a:rPr lang="en-US" dirty="0"/>
              <a:t>Training script in Python to do the training of the model</a:t>
            </a:r>
          </a:p>
          <a:p>
            <a:pPr marL="457200" indent="-317500"/>
            <a:r>
              <a:rPr lang="en-US" dirty="0"/>
              <a:t>Figure out compute power since most likely you don’t want to wait days for your model to train on your laptop</a:t>
            </a:r>
          </a:p>
          <a:p>
            <a:pPr marL="457200" indent="-317500"/>
            <a:r>
              <a:rPr lang="en-US" dirty="0"/>
              <a:t>When you finally get a model trained, you most likely want to tune it to get the best possible accuracy</a:t>
            </a:r>
          </a:p>
          <a:p>
            <a:pPr marL="457200" indent="-317500"/>
            <a:endParaRPr lang="en-US" dirty="0"/>
          </a:p>
          <a:p>
            <a:pPr marL="139700" indent="0">
              <a:buNone/>
            </a:pPr>
            <a:r>
              <a:rPr lang="en-US" dirty="0"/>
              <a:t>Inferencing</a:t>
            </a:r>
          </a:p>
          <a:p>
            <a:r>
              <a:rPr lang="en-US" dirty="0"/>
              <a:t>Save and package your model up and have it uploaded to the cloud and containerized</a:t>
            </a:r>
          </a:p>
          <a:p>
            <a:r>
              <a:rPr lang="en-US" dirty="0"/>
              <a:t>Then you’ll most likely have an application that can call your inferencing service from an API to make predictions</a:t>
            </a:r>
          </a:p>
        </p:txBody>
      </p:sp>
      <p:sp>
        <p:nvSpPr>
          <p:cNvPr id="4" name="Slide Number Placeholder 3"/>
          <p:cNvSpPr>
            <a:spLocks noGrp="1"/>
          </p:cNvSpPr>
          <p:nvPr>
            <p:ph type="sldNum" sz="quarter" idx="5"/>
          </p:nvPr>
        </p:nvSpPr>
        <p:spPr/>
        <p:txBody>
          <a:bodyPr/>
          <a:lstStyle/>
          <a:p>
            <a:fld id="{C60904A6-3B03-44DA-B1AD-FADD76CF51FC}" type="slidenum">
              <a:rPr lang="en-US" smtClean="0"/>
              <a:t>12</a:t>
            </a:fld>
            <a:endParaRPr lang="en-US"/>
          </a:p>
        </p:txBody>
      </p:sp>
    </p:spTree>
    <p:extLst>
      <p:ext uri="{BB962C8B-B14F-4D97-AF65-F5344CB8AC3E}">
        <p14:creationId xmlns:p14="http://schemas.microsoft.com/office/powerpoint/2010/main" val="2971310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Make a Python module</a:t>
            </a:r>
          </a:p>
          <a:p>
            <a:r>
              <a:rPr lang="en-US" dirty="0"/>
              <a:t>Now we’ve created a function that we can just call repeatedly</a:t>
            </a:r>
          </a:p>
          <a:p>
            <a:r>
              <a:rPr lang="en-US" dirty="0"/>
              <a:t>Lets switch back over to VS Code to show you how we can </a:t>
            </a:r>
            <a:r>
              <a:rPr lang="en-US" dirty="0" err="1"/>
              <a:t>productionalize</a:t>
            </a:r>
            <a:r>
              <a:rPr lang="en-US" dirty="0"/>
              <a:t> our model</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679816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Start of with a demo of what we’re going to be building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367430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Lets switch back to VS Code to deploy our model to the cloud</a:t>
            </a:r>
          </a:p>
        </p:txBody>
      </p:sp>
    </p:spTree>
    <p:extLst>
      <p:ext uri="{BB962C8B-B14F-4D97-AF65-F5344CB8AC3E}">
        <p14:creationId xmlns:p14="http://schemas.microsoft.com/office/powerpoint/2010/main" val="1824049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Azure functions = API hosting</a:t>
            </a:r>
          </a:p>
        </p:txBody>
      </p:sp>
    </p:spTree>
    <p:extLst>
      <p:ext uri="{BB962C8B-B14F-4D97-AF65-F5344CB8AC3E}">
        <p14:creationId xmlns:p14="http://schemas.microsoft.com/office/powerpoint/2010/main" val="2258795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Start of with a demo of what we’re going to be building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099986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Data Exploration</a:t>
            </a:r>
          </a:p>
          <a:p>
            <a:r>
              <a:rPr lang="en-US" dirty="0"/>
              <a:t>Finding the appropriate dataset</a:t>
            </a:r>
          </a:p>
          <a:p>
            <a:r>
              <a:rPr lang="en-US" dirty="0"/>
              <a:t>Data transformation</a:t>
            </a:r>
          </a:p>
          <a:p>
            <a:r>
              <a:rPr lang="en-US" dirty="0"/>
              <a:t>Sanitize data, removing missing values or error values</a:t>
            </a:r>
          </a:p>
          <a:p>
            <a:endParaRPr lang="en-US" dirty="0"/>
          </a:p>
          <a:p>
            <a:pPr marL="139700" indent="0">
              <a:buNone/>
            </a:pPr>
            <a:r>
              <a:rPr lang="en-US" dirty="0"/>
              <a:t>Training</a:t>
            </a:r>
          </a:p>
          <a:p>
            <a:pPr marL="457200" indent="-317500"/>
            <a:r>
              <a:rPr lang="en-US" dirty="0"/>
              <a:t>Training script in Python to do the training of the model</a:t>
            </a:r>
          </a:p>
          <a:p>
            <a:pPr marL="457200" indent="-317500"/>
            <a:r>
              <a:rPr lang="en-US" dirty="0"/>
              <a:t>Figure out compute power since most likely you don’t want to wait days for your model to train on your laptop</a:t>
            </a:r>
          </a:p>
          <a:p>
            <a:pPr marL="457200" indent="-317500"/>
            <a:r>
              <a:rPr lang="en-US" dirty="0"/>
              <a:t>When you finally get a model trained, you most likely want to tune it to get the best possible accuracy</a:t>
            </a:r>
          </a:p>
          <a:p>
            <a:pPr marL="457200" indent="-317500"/>
            <a:endParaRPr lang="en-US" dirty="0"/>
          </a:p>
          <a:p>
            <a:pPr marL="139700" indent="0">
              <a:buNone/>
            </a:pPr>
            <a:r>
              <a:rPr lang="en-US" dirty="0"/>
              <a:t>Inferencing</a:t>
            </a:r>
          </a:p>
          <a:p>
            <a:r>
              <a:rPr lang="en-US" dirty="0"/>
              <a:t>Save and package your model up and have it uploaded to the cloud and containerized</a:t>
            </a:r>
          </a:p>
          <a:p>
            <a:r>
              <a:rPr lang="en-US" dirty="0"/>
              <a:t>Then you’ll most likely have an application that can call your inferencing service from an API to make predictions</a:t>
            </a:r>
          </a:p>
        </p:txBody>
      </p:sp>
      <p:sp>
        <p:nvSpPr>
          <p:cNvPr id="4" name="Slide Number Placeholder 3"/>
          <p:cNvSpPr>
            <a:spLocks noGrp="1"/>
          </p:cNvSpPr>
          <p:nvPr>
            <p:ph type="sldNum" sz="quarter" idx="5"/>
          </p:nvPr>
        </p:nvSpPr>
        <p:spPr/>
        <p:txBody>
          <a:bodyPr/>
          <a:lstStyle/>
          <a:p>
            <a:fld id="{C60904A6-3B03-44DA-B1AD-FADD76CF51FC}" type="slidenum">
              <a:rPr lang="en-US" smtClean="0"/>
              <a:t>18</a:t>
            </a:fld>
            <a:endParaRPr lang="en-US"/>
          </a:p>
        </p:txBody>
      </p:sp>
    </p:spTree>
    <p:extLst>
      <p:ext uri="{BB962C8B-B14F-4D97-AF65-F5344CB8AC3E}">
        <p14:creationId xmlns:p14="http://schemas.microsoft.com/office/powerpoint/2010/main" val="314051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US" dirty="0"/>
              <a:t>Ended a bit early so everyone can be first in line for lunch</a:t>
            </a:r>
            <a:endParaRPr dirty="0"/>
          </a:p>
        </p:txBody>
      </p:sp>
    </p:spTree>
    <p:extLst>
      <p:ext uri="{BB962C8B-B14F-4D97-AF65-F5344CB8AC3E}">
        <p14:creationId xmlns:p14="http://schemas.microsoft.com/office/powerpoint/2010/main" val="783021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r>
              <a:rPr lang="en-US" dirty="0"/>
              <a:t>If you ever used Python in VS Code for data science and it made you sad, feel free to reach out to me</a:t>
            </a:r>
          </a:p>
          <a:p>
            <a:pPr marL="171450" indent="-171450"/>
            <a:r>
              <a:rPr lang="en-US" dirty="0"/>
              <a:t>Being the newest to the team, I have the least followers out of everyone, so please help me beat out the rest of my team</a:t>
            </a:r>
          </a:p>
          <a:p>
            <a:pPr marL="171450" indent="-171450"/>
            <a:r>
              <a:rPr lang="en-US" dirty="0"/>
              <a:t>I love dogs, and also Python (the language, not the snake)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Start of with a demo of what we’re going to be building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584828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317500"/>
            <a:r>
              <a:rPr lang="en-US" sz="1200" b="0" i="0" kern="1200" dirty="0">
                <a:solidFill>
                  <a:schemeClr val="tx1"/>
                </a:solidFill>
                <a:effectLst/>
                <a:latin typeface="+mn-lt"/>
                <a:ea typeface="+mn-ea"/>
                <a:cs typeface="+mn-cs"/>
              </a:rPr>
              <a:t>Its easy for us as Humans to figure out the differences between these dog breeds, but that’s because we’ve been essentially taught or trained to in our lives from all the images of dogs we’ve seen through our own eyes.</a:t>
            </a:r>
          </a:p>
          <a:p>
            <a:r>
              <a:rPr lang="en-US" sz="1200" b="0" i="0" kern="1200" dirty="0">
                <a:solidFill>
                  <a:schemeClr val="tx1"/>
                </a:solidFill>
                <a:effectLst/>
                <a:latin typeface="+mn-lt"/>
                <a:ea typeface="+mn-ea"/>
                <a:cs typeface="+mn-cs"/>
              </a:rPr>
              <a:t>So, how do we teach machines how to classify dogs? We need to do the same thing that we did ourselves, train our machine to learn the differences between breeds by giving it a bunch of examples of these breeds</a:t>
            </a:r>
          </a:p>
          <a:p>
            <a:r>
              <a:rPr lang="en-US" sz="1200" b="0" i="0" kern="1200" dirty="0">
                <a:solidFill>
                  <a:schemeClr val="tx1"/>
                </a:solidFill>
                <a:effectLst/>
                <a:latin typeface="+mn-lt"/>
                <a:ea typeface="+mn-ea"/>
                <a:cs typeface="+mn-cs"/>
              </a:rPr>
              <a:t>Let’s walkthrough a few things we will need: data source for training, techniques, and the framework to use when it comes to implementation.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DDCA68-8135-4B23-A1B6-DE8116B8DFA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815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Data Exploration</a:t>
            </a:r>
          </a:p>
          <a:p>
            <a:r>
              <a:rPr lang="en-US" dirty="0"/>
              <a:t>Finding the appropriate dataset</a:t>
            </a:r>
          </a:p>
          <a:p>
            <a:r>
              <a:rPr lang="en-US" dirty="0"/>
              <a:t>Data transformation</a:t>
            </a:r>
          </a:p>
          <a:p>
            <a:r>
              <a:rPr lang="en-US" dirty="0"/>
              <a:t>Sanitize data, removing missing values or error values</a:t>
            </a:r>
          </a:p>
          <a:p>
            <a:endParaRPr lang="en-US" dirty="0"/>
          </a:p>
          <a:p>
            <a:pPr marL="139700" indent="0">
              <a:buNone/>
            </a:pPr>
            <a:r>
              <a:rPr lang="en-US" dirty="0"/>
              <a:t>Training</a:t>
            </a:r>
          </a:p>
          <a:p>
            <a:pPr marL="457200" indent="-317500"/>
            <a:r>
              <a:rPr lang="en-US" dirty="0"/>
              <a:t>Training script in Python to do the training of the model</a:t>
            </a:r>
          </a:p>
          <a:p>
            <a:pPr marL="457200" indent="-317500"/>
            <a:r>
              <a:rPr lang="en-US" dirty="0"/>
              <a:t>Figure out compute power since most likely you don’t want to wait days for your model to train on your laptop</a:t>
            </a:r>
          </a:p>
          <a:p>
            <a:pPr marL="457200" indent="-317500"/>
            <a:r>
              <a:rPr lang="en-US" dirty="0"/>
              <a:t>When you finally get a model trained, you most likely want to tune it to get the best possible accuracy</a:t>
            </a:r>
          </a:p>
          <a:p>
            <a:pPr marL="457200" indent="-317500"/>
            <a:endParaRPr lang="en-US" dirty="0"/>
          </a:p>
          <a:p>
            <a:pPr marL="139700" indent="0">
              <a:buNone/>
            </a:pPr>
            <a:r>
              <a:rPr lang="en-US" dirty="0"/>
              <a:t>Inferencing</a:t>
            </a:r>
          </a:p>
          <a:p>
            <a:r>
              <a:rPr lang="en-US" dirty="0"/>
              <a:t>Save and package your model up and have it uploaded to the cloud and containerized</a:t>
            </a:r>
          </a:p>
          <a:p>
            <a:r>
              <a:rPr lang="en-US" dirty="0"/>
              <a:t>Then you’ll most likely have an application that can call your inferencing service from an API to make predictions</a:t>
            </a:r>
          </a:p>
        </p:txBody>
      </p:sp>
      <p:sp>
        <p:nvSpPr>
          <p:cNvPr id="4" name="Slide Number Placeholder 3"/>
          <p:cNvSpPr>
            <a:spLocks noGrp="1"/>
          </p:cNvSpPr>
          <p:nvPr>
            <p:ph type="sldNum" sz="quarter" idx="5"/>
          </p:nvPr>
        </p:nvSpPr>
        <p:spPr/>
        <p:txBody>
          <a:bodyPr/>
          <a:lstStyle/>
          <a:p>
            <a:fld id="{C60904A6-3B03-44DA-B1AD-FADD76CF51FC}" type="slidenum">
              <a:rPr lang="en-US" smtClean="0"/>
              <a:t>5</a:t>
            </a:fld>
            <a:endParaRPr lang="en-US"/>
          </a:p>
        </p:txBody>
      </p:sp>
    </p:spTree>
    <p:extLst>
      <p:ext uri="{BB962C8B-B14F-4D97-AF65-F5344CB8AC3E}">
        <p14:creationId xmlns:p14="http://schemas.microsoft.com/office/powerpoint/2010/main" val="4227902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Now we’ll take a look at the data exploration phase of training a neural net for dog breeds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7/20/20 5:24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636112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Its fun to work with mostly because you just get to look at cute dogs all day</a:t>
            </a:r>
          </a:p>
          <a:p>
            <a:r>
              <a:rPr lang="en-US" dirty="0"/>
              <a:t>Initiative from MSFT to publish many open source datasets so that anyone can learn</a:t>
            </a:r>
          </a:p>
          <a:p>
            <a:endParaRPr lang="en-US" dirty="0"/>
          </a:p>
        </p:txBody>
      </p:sp>
    </p:spTree>
    <p:extLst>
      <p:ext uri="{BB962C8B-B14F-4D97-AF65-F5344CB8AC3E}">
        <p14:creationId xmlns:p14="http://schemas.microsoft.com/office/powerpoint/2010/main" val="112148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Start of with a demo of what we’re going to be building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B0EB4-01A8-46B4-BC74-052CA4A6BAF1}" type="datetime8">
              <a:rPr lang="en-US" smtClean="0"/>
              <a:t>7/21/20 10:14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4140131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Data Exploration</a:t>
            </a:r>
          </a:p>
          <a:p>
            <a:r>
              <a:rPr lang="en-US" dirty="0"/>
              <a:t>Finding the appropriate dataset</a:t>
            </a:r>
          </a:p>
          <a:p>
            <a:r>
              <a:rPr lang="en-US" dirty="0"/>
              <a:t>Data transformation</a:t>
            </a:r>
          </a:p>
          <a:p>
            <a:r>
              <a:rPr lang="en-US" dirty="0"/>
              <a:t>Sanitize data, removing missing values or error values</a:t>
            </a:r>
          </a:p>
          <a:p>
            <a:endParaRPr lang="en-US" dirty="0"/>
          </a:p>
          <a:p>
            <a:pPr marL="139700" indent="0">
              <a:buNone/>
            </a:pPr>
            <a:r>
              <a:rPr lang="en-US" dirty="0"/>
              <a:t>Training</a:t>
            </a:r>
          </a:p>
          <a:p>
            <a:pPr marL="457200" indent="-317500"/>
            <a:r>
              <a:rPr lang="en-US" dirty="0"/>
              <a:t>Training script in Python to do the training of the model</a:t>
            </a:r>
          </a:p>
          <a:p>
            <a:pPr marL="457200" indent="-317500"/>
            <a:r>
              <a:rPr lang="en-US" dirty="0"/>
              <a:t>Figure out compute power since most likely you don’t want to wait days for your model to train on your laptop</a:t>
            </a:r>
          </a:p>
          <a:p>
            <a:pPr marL="457200" indent="-317500"/>
            <a:r>
              <a:rPr lang="en-US" dirty="0"/>
              <a:t>When you finally get a model trained, you most likely want to tune it to get the best possible accuracy</a:t>
            </a:r>
          </a:p>
          <a:p>
            <a:pPr marL="457200" indent="-317500"/>
            <a:endParaRPr lang="en-US" dirty="0"/>
          </a:p>
          <a:p>
            <a:pPr marL="139700" indent="0">
              <a:buNone/>
            </a:pPr>
            <a:r>
              <a:rPr lang="en-US" dirty="0"/>
              <a:t>Inferencing</a:t>
            </a:r>
          </a:p>
          <a:p>
            <a:r>
              <a:rPr lang="en-US" dirty="0"/>
              <a:t>Save and package your model up and have it uploaded to the cloud and containerized</a:t>
            </a:r>
          </a:p>
          <a:p>
            <a:r>
              <a:rPr lang="en-US" dirty="0"/>
              <a:t>Then you’ll most likely have an application that can call your inferencing service from an API to make predictions</a:t>
            </a:r>
          </a:p>
        </p:txBody>
      </p:sp>
      <p:sp>
        <p:nvSpPr>
          <p:cNvPr id="4" name="Slide Number Placeholder 3"/>
          <p:cNvSpPr>
            <a:spLocks noGrp="1"/>
          </p:cNvSpPr>
          <p:nvPr>
            <p:ph type="sldNum" sz="quarter" idx="5"/>
          </p:nvPr>
        </p:nvSpPr>
        <p:spPr/>
        <p:txBody>
          <a:bodyPr/>
          <a:lstStyle/>
          <a:p>
            <a:fld id="{C60904A6-3B03-44DA-B1AD-FADD76CF51FC}" type="slidenum">
              <a:rPr lang="en-US" smtClean="0"/>
              <a:t>9</a:t>
            </a:fld>
            <a:endParaRPr lang="en-US"/>
          </a:p>
        </p:txBody>
      </p:sp>
    </p:spTree>
    <p:extLst>
      <p:ext uri="{BB962C8B-B14F-4D97-AF65-F5344CB8AC3E}">
        <p14:creationId xmlns:p14="http://schemas.microsoft.com/office/powerpoint/2010/main" val="2189121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sp>
        <p:nvSpPr>
          <p:cNvPr id="10" name="Google Shape;10;p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685800" y="3287213"/>
            <a:ext cx="7772400" cy="1159800"/>
          </a:xfrm>
          <a:prstGeom prst="rect">
            <a:avLst/>
          </a:prstGeom>
        </p:spPr>
        <p:txBody>
          <a:bodyPr spcFirstLastPara="1" wrap="square" lIns="91425" tIns="91425" rIns="91425" bIns="91425" anchor="b" anchorCtr="0"/>
          <a:lstStyle>
            <a:lvl1pPr lvl="0">
              <a:spcBef>
                <a:spcPts val="0"/>
              </a:spcBef>
              <a:spcAft>
                <a:spcPts val="0"/>
              </a:spcAft>
              <a:buClr>
                <a:srgbClr val="FFFFFF"/>
              </a:buClr>
              <a:buSzPts val="6000"/>
              <a:buNone/>
              <a:defRPr sz="6000">
                <a:solidFill>
                  <a:srgbClr val="FFFFFF"/>
                </a:solidFill>
              </a:defRPr>
            </a:lvl1pPr>
            <a:lvl2pPr lvl="1">
              <a:spcBef>
                <a:spcPts val="0"/>
              </a:spcBef>
              <a:spcAft>
                <a:spcPts val="0"/>
              </a:spcAft>
              <a:buClr>
                <a:srgbClr val="FFFFFF"/>
              </a:buClr>
              <a:buSzPts val="6000"/>
              <a:buNone/>
              <a:defRPr sz="6000">
                <a:solidFill>
                  <a:srgbClr val="FFFFFF"/>
                </a:solidFill>
              </a:defRPr>
            </a:lvl2pPr>
            <a:lvl3pPr lvl="2">
              <a:spcBef>
                <a:spcPts val="0"/>
              </a:spcBef>
              <a:spcAft>
                <a:spcPts val="0"/>
              </a:spcAft>
              <a:buClr>
                <a:srgbClr val="FFFFFF"/>
              </a:buClr>
              <a:buSzPts val="6000"/>
              <a:buNone/>
              <a:defRPr sz="6000">
                <a:solidFill>
                  <a:srgbClr val="FFFFFF"/>
                </a:solidFill>
              </a:defRPr>
            </a:lvl3pPr>
            <a:lvl4pPr lvl="3">
              <a:spcBef>
                <a:spcPts val="0"/>
              </a:spcBef>
              <a:spcAft>
                <a:spcPts val="0"/>
              </a:spcAft>
              <a:buClr>
                <a:srgbClr val="FFFFFF"/>
              </a:buClr>
              <a:buSzPts val="6000"/>
              <a:buNone/>
              <a:defRPr sz="6000">
                <a:solidFill>
                  <a:srgbClr val="FFFFFF"/>
                </a:solidFill>
              </a:defRPr>
            </a:lvl4pPr>
            <a:lvl5pPr lvl="4">
              <a:spcBef>
                <a:spcPts val="0"/>
              </a:spcBef>
              <a:spcAft>
                <a:spcPts val="0"/>
              </a:spcAft>
              <a:buClr>
                <a:srgbClr val="FFFFFF"/>
              </a:buClr>
              <a:buSzPts val="6000"/>
              <a:buNone/>
              <a:defRPr sz="6000">
                <a:solidFill>
                  <a:srgbClr val="FFFFFF"/>
                </a:solidFill>
              </a:defRPr>
            </a:lvl5pPr>
            <a:lvl6pPr lvl="5">
              <a:spcBef>
                <a:spcPts val="0"/>
              </a:spcBef>
              <a:spcAft>
                <a:spcPts val="0"/>
              </a:spcAft>
              <a:buClr>
                <a:srgbClr val="FFFFFF"/>
              </a:buClr>
              <a:buSzPts val="6000"/>
              <a:buNone/>
              <a:defRPr sz="6000">
                <a:solidFill>
                  <a:srgbClr val="FFFFFF"/>
                </a:solidFill>
              </a:defRPr>
            </a:lvl6pPr>
            <a:lvl7pPr lvl="6">
              <a:spcBef>
                <a:spcPts val="0"/>
              </a:spcBef>
              <a:spcAft>
                <a:spcPts val="0"/>
              </a:spcAft>
              <a:buClr>
                <a:srgbClr val="FFFFFF"/>
              </a:buClr>
              <a:buSzPts val="6000"/>
              <a:buNone/>
              <a:defRPr sz="6000">
                <a:solidFill>
                  <a:srgbClr val="FFFFFF"/>
                </a:solidFill>
              </a:defRPr>
            </a:lvl7pPr>
            <a:lvl8pPr lvl="7">
              <a:spcBef>
                <a:spcPts val="0"/>
              </a:spcBef>
              <a:spcAft>
                <a:spcPts val="0"/>
              </a:spcAft>
              <a:buClr>
                <a:srgbClr val="FFFFFF"/>
              </a:buClr>
              <a:buSzPts val="6000"/>
              <a:buNone/>
              <a:defRPr sz="6000">
                <a:solidFill>
                  <a:srgbClr val="FFFFFF"/>
                </a:solidFill>
              </a:defRPr>
            </a:lvl8pPr>
            <a:lvl9pPr lvl="8">
              <a:spcBef>
                <a:spcPts val="0"/>
              </a:spcBef>
              <a:spcAft>
                <a:spcPts val="0"/>
              </a:spcAft>
              <a:buClr>
                <a:srgbClr val="FFFFFF"/>
              </a:buClr>
              <a:buSzPts val="6000"/>
              <a:buNone/>
              <a:defRPr sz="6000">
                <a:solidFill>
                  <a:srgbClr val="FFFFFF"/>
                </a:solidFill>
              </a:defRPr>
            </a:lvl9pPr>
          </a:lstStyle>
          <a:p>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colored">
  <p:cSld name="BLANK_1">
    <p:bg>
      <p:bgPr>
        <a:solidFill>
          <a:schemeClr val="accent1"/>
        </a:solidFill>
        <a:effectLst/>
      </p:bgPr>
    </p:bg>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
        <p:nvSpPr>
          <p:cNvPr id="52" name="Google Shape;52;p11"/>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293350" y="13021"/>
            <a:ext cx="6866100" cy="857400"/>
          </a:xfrm>
        </p:spPr>
        <p:txBody>
          <a:bodyPr/>
          <a:lstStyle>
            <a:lvl1pPr>
              <a:defRPr>
                <a:gradFill>
                  <a:gsLst>
                    <a:gs pos="8333">
                      <a:schemeClr val="tx1"/>
                    </a:gs>
                    <a:gs pos="26000">
                      <a:schemeClr val="tx1"/>
                    </a:gs>
                  </a:gsLst>
                  <a:lin ang="5400000" scaled="1"/>
                </a:gra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438150" y="1076325"/>
            <a:ext cx="8264129" cy="3625454"/>
          </a:xfrm>
        </p:spPr>
        <p:txBody>
          <a:bodyPr/>
          <a:lstStyle>
            <a:lvl1pPr>
              <a:buClr>
                <a:schemeClr val="tx1">
                  <a:lumMod val="50000"/>
                  <a:lumOff val="50000"/>
                </a:schemeClr>
              </a:buClr>
              <a:defRPr>
                <a:solidFill>
                  <a:schemeClr val="tx1"/>
                </a:solidFill>
              </a:defRPr>
            </a:lvl1pPr>
            <a:lvl2pPr>
              <a:buClr>
                <a:schemeClr val="tx1">
                  <a:lumMod val="50000"/>
                  <a:lumOff val="50000"/>
                </a:schemeClr>
              </a:buClr>
              <a:defRPr>
                <a:solidFill>
                  <a:schemeClr val="tx1"/>
                </a:solidFill>
              </a:defRPr>
            </a:lvl2pPr>
            <a:lvl3pPr>
              <a:buClr>
                <a:schemeClr val="tx1">
                  <a:lumMod val="50000"/>
                  <a:lumOff val="50000"/>
                </a:schemeClr>
              </a:buClr>
              <a:defRPr>
                <a:solidFill>
                  <a:schemeClr val="tx1"/>
                </a:solidFill>
              </a:defRPr>
            </a:lvl3pPr>
            <a:lvl4pPr>
              <a:buClr>
                <a:schemeClr val="tx1">
                  <a:lumMod val="50000"/>
                  <a:lumOff val="50000"/>
                </a:schemeClr>
              </a:buClr>
              <a:defRPr>
                <a:solidFill>
                  <a:schemeClr val="tx1"/>
                </a:solidFill>
              </a:defRPr>
            </a:lvl4pPr>
            <a:lvl5pPr>
              <a:buClr>
                <a:schemeClr val="tx1">
                  <a:lumMod val="50000"/>
                  <a:lumOff val="50000"/>
                </a:schemeClr>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374667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8912" y="2276856"/>
            <a:ext cx="6858000" cy="373949"/>
          </a:xfrm>
          <a:noFill/>
        </p:spPr>
        <p:txBody>
          <a:bodyPr lIns="0" tIns="0" rIns="0" bIns="0" anchor="b" anchorCtr="0">
            <a:spAutoFit/>
          </a:bodyPr>
          <a:lstStyle>
            <a:lvl1pPr algn="l" defTabSz="699557" rtl="0" eaLnBrk="1" latinLnBrk="0" hangingPunct="1">
              <a:lnSpc>
                <a:spcPct val="90000"/>
              </a:lnSpc>
              <a:spcBef>
                <a:spcPct val="0"/>
              </a:spcBef>
              <a:buNone/>
              <a:defRPr lang="en-US" sz="2700" b="0" kern="1200" cap="none" spc="-38" baseline="0" dirty="0">
                <a:ln w="3175">
                  <a:noFill/>
                </a:ln>
                <a:gradFill>
                  <a:gsLst>
                    <a:gs pos="53846">
                      <a:schemeClr val="tx1"/>
                    </a:gs>
                    <a:gs pos="36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5357121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4317"/>
            <a:ext cx="7886700" cy="2138406"/>
          </a:xfrm>
        </p:spPr>
        <p:txBody>
          <a:bodyPr anchor="b">
            <a:normAutofit/>
          </a:bodyPr>
          <a:lstStyle>
            <a:lvl1pPr>
              <a:defRPr sz="4500" b="0"/>
            </a:lvl1pPr>
          </a:lstStyle>
          <a:p>
            <a:r>
              <a:rPr lang="en-US"/>
              <a:t>Click to edit Master title style</a:t>
            </a:r>
          </a:p>
        </p:txBody>
      </p:sp>
      <p:sp>
        <p:nvSpPr>
          <p:cNvPr id="3" name="Text Placeholder 2"/>
          <p:cNvSpPr>
            <a:spLocks noGrp="1"/>
          </p:cNvSpPr>
          <p:nvPr>
            <p:ph type="body" idx="1"/>
          </p:nvPr>
        </p:nvSpPr>
        <p:spPr>
          <a:xfrm>
            <a:off x="623888" y="3414475"/>
            <a:ext cx="7886700" cy="1125140"/>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7C7693CC-19F2-4BBF-A768-ED43FDD9FFBF}" type="datetimeFigureOut">
              <a:rPr lang="en-US" smtClean="0"/>
              <a:t>7/22/20</a:t>
            </a:fld>
            <a:endParaRPr 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463145" y="4767263"/>
            <a:ext cx="2057400" cy="273844"/>
          </a:xfrm>
          <a:prstGeom prst="rect">
            <a:avLst/>
          </a:prstGeom>
        </p:spPr>
        <p:txBody>
          <a:bodyPr/>
          <a:lstStyle/>
          <a:p>
            <a:fld id="{F24642D0-A1AC-4915-A637-7B655A342CB2}" type="slidenum">
              <a:rPr lang="en-US" smtClean="0"/>
              <a:t>‹#›</a:t>
            </a:fld>
            <a:endParaRPr lang="en-US"/>
          </a:p>
        </p:txBody>
      </p:sp>
    </p:spTree>
    <p:extLst>
      <p:ext uri="{BB962C8B-B14F-4D97-AF65-F5344CB8AC3E}">
        <p14:creationId xmlns:p14="http://schemas.microsoft.com/office/powerpoint/2010/main" val="1641446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chemeClr val="accent1"/>
        </a:solidFill>
        <a:effectLst/>
      </p:bgPr>
    </p:bg>
    <p:spTree>
      <p:nvGrpSpPr>
        <p:cNvPr id="1" name="Shape 12"/>
        <p:cNvGrpSpPr/>
        <p:nvPr/>
      </p:nvGrpSpPr>
      <p:grpSpPr>
        <a:xfrm>
          <a:off x="0" y="0"/>
          <a:ext cx="0" cy="0"/>
          <a:chOff x="0" y="0"/>
          <a:chExt cx="0" cy="0"/>
        </a:xfrm>
      </p:grpSpPr>
      <p:sp>
        <p:nvSpPr>
          <p:cNvPr id="13" name="Google Shape;13;p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434343"/>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ctrTitle"/>
          </p:nvPr>
        </p:nvSpPr>
        <p:spPr>
          <a:xfrm>
            <a:off x="685800" y="2726342"/>
            <a:ext cx="7772400" cy="1159800"/>
          </a:xfrm>
          <a:prstGeom prst="rect">
            <a:avLst/>
          </a:prstGeom>
        </p:spPr>
        <p:txBody>
          <a:bodyPr spcFirstLastPara="1" wrap="square" lIns="91425" tIns="91425" rIns="91425" bIns="91425" anchor="b"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5" name="Google Shape;15;p3"/>
          <p:cNvSpPr txBox="1">
            <a:spLocks noGrp="1"/>
          </p:cNvSpPr>
          <p:nvPr>
            <p:ph type="subTitle" idx="1"/>
          </p:nvPr>
        </p:nvSpPr>
        <p:spPr>
          <a:xfrm>
            <a:off x="685800" y="3830653"/>
            <a:ext cx="7772400" cy="7848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chemeClr val="accent1"/>
        </a:solidFill>
        <a:effectLst/>
      </p:bgPr>
    </p:bg>
    <p:spTree>
      <p:nvGrpSpPr>
        <p:cNvPr id="1" name="Shape 16"/>
        <p:cNvGrpSpPr/>
        <p:nvPr/>
      </p:nvGrpSpPr>
      <p:grpSpPr>
        <a:xfrm>
          <a:off x="0" y="0"/>
          <a:ext cx="0" cy="0"/>
          <a:chOff x="0" y="0"/>
          <a:chExt cx="0" cy="0"/>
        </a:xfrm>
      </p:grpSpPr>
      <p:sp>
        <p:nvSpPr>
          <p:cNvPr id="17" name="Google Shape;17;p4"/>
          <p:cNvSpPr/>
          <p:nvPr/>
        </p:nvSpPr>
        <p:spPr>
          <a:xfrm flipH="1">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434343"/>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4"/>
          <p:cNvSpPr txBox="1">
            <a:spLocks noGrp="1"/>
          </p:cNvSpPr>
          <p:nvPr>
            <p:ph type="body" idx="1"/>
          </p:nvPr>
        </p:nvSpPr>
        <p:spPr>
          <a:xfrm>
            <a:off x="1757200" y="2161800"/>
            <a:ext cx="5629800" cy="819900"/>
          </a:xfrm>
          <a:prstGeom prst="rect">
            <a:avLst/>
          </a:prstGeom>
        </p:spPr>
        <p:txBody>
          <a:bodyPr spcFirstLastPara="1" wrap="square" lIns="91425" tIns="91425" rIns="91425" bIns="91425" anchor="ctr" anchorCtr="0"/>
          <a:lstStyle>
            <a:lvl1pPr marL="457200" lvl="0" indent="-419100" algn="ctr" rtl="0">
              <a:spcBef>
                <a:spcPts val="600"/>
              </a:spcBef>
              <a:spcAft>
                <a:spcPts val="0"/>
              </a:spcAft>
              <a:buClr>
                <a:srgbClr val="434343"/>
              </a:buClr>
              <a:buSzPts val="3000"/>
              <a:buChar char="●"/>
              <a:defRPr sz="3000" i="1">
                <a:solidFill>
                  <a:srgbClr val="434343"/>
                </a:solidFill>
              </a:defRPr>
            </a:lvl1pPr>
            <a:lvl2pPr marL="914400" lvl="1" indent="-419100" algn="ctr" rtl="0">
              <a:spcBef>
                <a:spcPts val="0"/>
              </a:spcBef>
              <a:spcAft>
                <a:spcPts val="0"/>
              </a:spcAft>
              <a:buClr>
                <a:srgbClr val="434343"/>
              </a:buClr>
              <a:buSzPts val="3000"/>
              <a:buChar char="○"/>
              <a:defRPr sz="3000" i="1">
                <a:solidFill>
                  <a:srgbClr val="434343"/>
                </a:solidFill>
              </a:defRPr>
            </a:lvl2pPr>
            <a:lvl3pPr marL="1371600" lvl="2" indent="-419100" algn="ctr" rtl="0">
              <a:spcBef>
                <a:spcPts val="0"/>
              </a:spcBef>
              <a:spcAft>
                <a:spcPts val="0"/>
              </a:spcAft>
              <a:buClr>
                <a:srgbClr val="434343"/>
              </a:buClr>
              <a:buSzPts val="3000"/>
              <a:buChar char="■"/>
              <a:defRPr sz="3000" i="1">
                <a:solidFill>
                  <a:srgbClr val="434343"/>
                </a:solidFill>
              </a:defRPr>
            </a:lvl3pPr>
            <a:lvl4pPr marL="1828800" lvl="3" indent="-419100" algn="ctr" rtl="0">
              <a:spcBef>
                <a:spcPts val="0"/>
              </a:spcBef>
              <a:spcAft>
                <a:spcPts val="0"/>
              </a:spcAft>
              <a:buClr>
                <a:srgbClr val="434343"/>
              </a:buClr>
              <a:buSzPts val="3000"/>
              <a:buChar char="●"/>
              <a:defRPr sz="3000" i="1">
                <a:solidFill>
                  <a:srgbClr val="434343"/>
                </a:solidFill>
              </a:defRPr>
            </a:lvl4pPr>
            <a:lvl5pPr marL="2286000" lvl="4" indent="-419100" algn="ctr" rtl="0">
              <a:spcBef>
                <a:spcPts val="0"/>
              </a:spcBef>
              <a:spcAft>
                <a:spcPts val="0"/>
              </a:spcAft>
              <a:buClr>
                <a:srgbClr val="434343"/>
              </a:buClr>
              <a:buSzPts val="3000"/>
              <a:buChar char="○"/>
              <a:defRPr sz="3000" i="1">
                <a:solidFill>
                  <a:srgbClr val="434343"/>
                </a:solidFill>
              </a:defRPr>
            </a:lvl5pPr>
            <a:lvl6pPr marL="2743200" lvl="5" indent="-419100" algn="ctr" rtl="0">
              <a:spcBef>
                <a:spcPts val="0"/>
              </a:spcBef>
              <a:spcAft>
                <a:spcPts val="0"/>
              </a:spcAft>
              <a:buClr>
                <a:srgbClr val="434343"/>
              </a:buClr>
              <a:buSzPts val="3000"/>
              <a:buChar char="■"/>
              <a:defRPr sz="3000" i="1">
                <a:solidFill>
                  <a:srgbClr val="434343"/>
                </a:solidFill>
              </a:defRPr>
            </a:lvl6pPr>
            <a:lvl7pPr marL="3200400" lvl="6" indent="-419100" algn="ctr" rtl="0">
              <a:spcBef>
                <a:spcPts val="0"/>
              </a:spcBef>
              <a:spcAft>
                <a:spcPts val="0"/>
              </a:spcAft>
              <a:buClr>
                <a:srgbClr val="434343"/>
              </a:buClr>
              <a:buSzPts val="3000"/>
              <a:buChar char="●"/>
              <a:defRPr sz="3000" i="1">
                <a:solidFill>
                  <a:srgbClr val="434343"/>
                </a:solidFill>
              </a:defRPr>
            </a:lvl7pPr>
            <a:lvl8pPr marL="3657600" lvl="7" indent="-419100" algn="ctr" rtl="0">
              <a:spcBef>
                <a:spcPts val="0"/>
              </a:spcBef>
              <a:spcAft>
                <a:spcPts val="0"/>
              </a:spcAft>
              <a:buClr>
                <a:srgbClr val="434343"/>
              </a:buClr>
              <a:buSzPts val="3000"/>
              <a:buChar char="○"/>
              <a:defRPr sz="3000" i="1">
                <a:solidFill>
                  <a:srgbClr val="434343"/>
                </a:solidFill>
              </a:defRPr>
            </a:lvl8pPr>
            <a:lvl9pPr marL="4114800" lvl="8" indent="-419100" algn="ctr">
              <a:spcBef>
                <a:spcPts val="0"/>
              </a:spcBef>
              <a:spcAft>
                <a:spcPts val="0"/>
              </a:spcAft>
              <a:buClr>
                <a:srgbClr val="434343"/>
              </a:buClr>
              <a:buSzPts val="3000"/>
              <a:buChar char="■"/>
              <a:defRPr sz="3000" i="1">
                <a:solidFill>
                  <a:srgbClr val="434343"/>
                </a:solidFill>
              </a:defRPr>
            </a:lvl9pPr>
          </a:lstStyle>
          <a:p>
            <a:endParaRPr/>
          </a:p>
        </p:txBody>
      </p:sp>
      <p:sp>
        <p:nvSpPr>
          <p:cNvPr id="19" name="Google Shape;19;p4"/>
          <p:cNvSpPr txBox="1"/>
          <p:nvPr/>
        </p:nvSpPr>
        <p:spPr>
          <a:xfrm>
            <a:off x="205550" y="75075"/>
            <a:ext cx="7995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0" b="1">
                <a:solidFill>
                  <a:srgbClr val="434343"/>
                </a:solidFill>
                <a:latin typeface="Raleway"/>
                <a:ea typeface="Raleway"/>
                <a:cs typeface="Raleway"/>
                <a:sym typeface="Raleway"/>
              </a:rPr>
              <a:t>“</a:t>
            </a:r>
            <a:endParaRPr sz="12000" b="1">
              <a:solidFill>
                <a:srgbClr val="434343"/>
              </a:solidFill>
              <a:latin typeface="Raleway"/>
              <a:ea typeface="Raleway"/>
              <a:cs typeface="Raleway"/>
              <a:sym typeface="Raleway"/>
            </a:endParaRPr>
          </a:p>
        </p:txBody>
      </p:sp>
      <p:sp>
        <p:nvSpPr>
          <p:cNvPr id="20" name="Google Shape;20;p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1"/>
        <p:cNvGrpSpPr/>
        <p:nvPr/>
      </p:nvGrpSpPr>
      <p:grpSpPr>
        <a:xfrm>
          <a:off x="0" y="0"/>
          <a:ext cx="0" cy="0"/>
          <a:chOff x="0" y="0"/>
          <a:chExt cx="0" cy="0"/>
        </a:xfrm>
      </p:grpSpPr>
      <p:sp>
        <p:nvSpPr>
          <p:cNvPr id="22" name="Google Shape;22;p5"/>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4" name="Google Shape;24;p5"/>
          <p:cNvSpPr txBox="1">
            <a:spLocks noGrp="1"/>
          </p:cNvSpPr>
          <p:nvPr>
            <p:ph type="body" idx="1"/>
          </p:nvPr>
        </p:nvSpPr>
        <p:spPr>
          <a:xfrm>
            <a:off x="922000" y="1885951"/>
            <a:ext cx="6866100" cy="2366100"/>
          </a:xfrm>
          <a:prstGeom prst="rect">
            <a:avLst/>
          </a:prstGeom>
        </p:spPr>
        <p:txBody>
          <a:bodyPr spcFirstLastPara="1" wrap="square" lIns="91425" tIns="91425" rIns="91425" bIns="91425" anchor="t" anchorCtr="0"/>
          <a:lstStyle>
            <a:lvl1pPr marL="457200" lvl="0" indent="-342900">
              <a:spcBef>
                <a:spcPts val="600"/>
              </a:spcBef>
              <a:spcAft>
                <a:spcPts val="0"/>
              </a:spcAft>
              <a:buClr>
                <a:srgbClr val="FFB600"/>
              </a:buClr>
              <a:buSzPts val="1800"/>
              <a:buChar char="●"/>
              <a:defRPr>
                <a:solidFill>
                  <a:schemeClr val="accent1"/>
                </a:solidFill>
              </a:defRPr>
            </a:lvl1pPr>
            <a:lvl2pPr marL="914400" lvl="1" indent="-342900">
              <a:spcBef>
                <a:spcPts val="0"/>
              </a:spcBef>
              <a:spcAft>
                <a:spcPts val="0"/>
              </a:spcAft>
              <a:buClr>
                <a:srgbClr val="FFB600"/>
              </a:buClr>
              <a:buSzPts val="1800"/>
              <a:buChar char="○"/>
              <a:defRPr/>
            </a:lvl2pPr>
            <a:lvl3pPr marL="1371600" lvl="2" indent="-342900">
              <a:spcBef>
                <a:spcPts val="0"/>
              </a:spcBef>
              <a:spcAft>
                <a:spcPts val="0"/>
              </a:spcAft>
              <a:buClr>
                <a:srgbClr val="FFB600"/>
              </a:buClr>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solidFill>
                  <a:srgbClr val="FFB600"/>
                </a:solidFill>
              </a:defRPr>
            </a:lvl1pPr>
            <a:lvl2pPr lvl="1">
              <a:buNone/>
              <a:defRPr>
                <a:solidFill>
                  <a:srgbClr val="FFB600"/>
                </a:solidFill>
              </a:defRPr>
            </a:lvl2pPr>
            <a:lvl3pPr lvl="2">
              <a:buNone/>
              <a:defRPr>
                <a:solidFill>
                  <a:srgbClr val="FFB600"/>
                </a:solidFill>
              </a:defRPr>
            </a:lvl3pPr>
            <a:lvl4pPr lvl="3">
              <a:buNone/>
              <a:defRPr>
                <a:solidFill>
                  <a:srgbClr val="FFB600"/>
                </a:solidFill>
              </a:defRPr>
            </a:lvl4pPr>
            <a:lvl5pPr lvl="4">
              <a:buNone/>
              <a:defRPr>
                <a:solidFill>
                  <a:srgbClr val="FFB600"/>
                </a:solidFill>
              </a:defRPr>
            </a:lvl5pPr>
            <a:lvl6pPr lvl="5">
              <a:buNone/>
              <a:defRPr>
                <a:solidFill>
                  <a:srgbClr val="FFB600"/>
                </a:solidFill>
              </a:defRPr>
            </a:lvl6pPr>
            <a:lvl7pPr lvl="6">
              <a:buNone/>
              <a:defRPr>
                <a:solidFill>
                  <a:srgbClr val="FFB600"/>
                </a:solidFill>
              </a:defRPr>
            </a:lvl7pPr>
            <a:lvl8pPr lvl="7">
              <a:buNone/>
              <a:defRPr>
                <a:solidFill>
                  <a:srgbClr val="FFB600"/>
                </a:solidFill>
              </a:defRPr>
            </a:lvl8pPr>
            <a:lvl9pPr lvl="8">
              <a:buNone/>
              <a:defRPr>
                <a:solidFill>
                  <a:srgbClr val="FFB600"/>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6"/>
        <p:cNvGrpSpPr/>
        <p:nvPr/>
      </p:nvGrpSpPr>
      <p:grpSpPr>
        <a:xfrm>
          <a:off x="0" y="0"/>
          <a:ext cx="0" cy="0"/>
          <a:chOff x="0" y="0"/>
          <a:chExt cx="0" cy="0"/>
        </a:xfrm>
      </p:grpSpPr>
      <p:sp>
        <p:nvSpPr>
          <p:cNvPr id="27" name="Google Shape;27;p6"/>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9" name="Google Shape;29;p6"/>
          <p:cNvSpPr txBox="1">
            <a:spLocks noGrp="1"/>
          </p:cNvSpPr>
          <p:nvPr>
            <p:ph type="body" idx="1"/>
          </p:nvPr>
        </p:nvSpPr>
        <p:spPr>
          <a:xfrm>
            <a:off x="922000" y="1887378"/>
            <a:ext cx="3543300" cy="30276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30" name="Google Shape;30;p6"/>
          <p:cNvSpPr txBox="1">
            <a:spLocks noGrp="1"/>
          </p:cNvSpPr>
          <p:nvPr>
            <p:ph type="body" idx="2"/>
          </p:nvPr>
        </p:nvSpPr>
        <p:spPr>
          <a:xfrm>
            <a:off x="4678687" y="1887378"/>
            <a:ext cx="3543300" cy="30276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31" name="Google Shape;31;p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2"/>
        <p:cNvGrpSpPr/>
        <p:nvPr/>
      </p:nvGrpSpPr>
      <p:grpSpPr>
        <a:xfrm>
          <a:off x="0" y="0"/>
          <a:ext cx="0" cy="0"/>
          <a:chOff x="0" y="0"/>
          <a:chExt cx="0" cy="0"/>
        </a:xfrm>
      </p:grpSpPr>
      <p:sp>
        <p:nvSpPr>
          <p:cNvPr id="33" name="Google Shape;33;p7"/>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7"/>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35" name="Google Shape;35;p7"/>
          <p:cNvSpPr txBox="1">
            <a:spLocks noGrp="1"/>
          </p:cNvSpPr>
          <p:nvPr>
            <p:ph type="body" idx="1"/>
          </p:nvPr>
        </p:nvSpPr>
        <p:spPr>
          <a:xfrm>
            <a:off x="922000" y="1930500"/>
            <a:ext cx="2332200" cy="2919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6" name="Google Shape;36;p7"/>
          <p:cNvSpPr txBox="1">
            <a:spLocks noGrp="1"/>
          </p:cNvSpPr>
          <p:nvPr>
            <p:ph type="body" idx="2"/>
          </p:nvPr>
        </p:nvSpPr>
        <p:spPr>
          <a:xfrm>
            <a:off x="3373778" y="1930500"/>
            <a:ext cx="2332200" cy="2919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7" name="Google Shape;37;p7"/>
          <p:cNvSpPr txBox="1">
            <a:spLocks noGrp="1"/>
          </p:cNvSpPr>
          <p:nvPr>
            <p:ph type="body" idx="3"/>
          </p:nvPr>
        </p:nvSpPr>
        <p:spPr>
          <a:xfrm>
            <a:off x="5825557" y="1930500"/>
            <a:ext cx="2332200" cy="2919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8" name="Google Shape;38;p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8"/>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8"/>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42" name="Google Shape;42;p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9"/>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9"/>
          <p:cNvSpPr txBox="1">
            <a:spLocks noGrp="1"/>
          </p:cNvSpPr>
          <p:nvPr>
            <p:ph type="body" idx="1"/>
          </p:nvPr>
        </p:nvSpPr>
        <p:spPr>
          <a:xfrm>
            <a:off x="457200" y="4253909"/>
            <a:ext cx="8229600" cy="519600"/>
          </a:xfrm>
          <a:prstGeom prst="rect">
            <a:avLst/>
          </a:prstGeom>
        </p:spPr>
        <p:txBody>
          <a:bodyPr spcFirstLastPara="1" wrap="square" lIns="91425" tIns="91425" rIns="91425" bIns="91425" anchor="t" anchorCtr="0"/>
          <a:lstStyle>
            <a:lvl1pPr marL="457200" lvl="0" indent="-228600" algn="ctr">
              <a:spcBef>
                <a:spcPts val="360"/>
              </a:spcBef>
              <a:spcAft>
                <a:spcPts val="0"/>
              </a:spcAft>
              <a:buSzPts val="1400"/>
              <a:buNone/>
              <a:defRPr sz="1400"/>
            </a:lvl1pPr>
          </a:lstStyle>
          <a:p>
            <a:endParaRPr/>
          </a:p>
        </p:txBody>
      </p:sp>
      <p:sp>
        <p:nvSpPr>
          <p:cNvPr id="46" name="Google Shape;46;p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
        <p:nvSpPr>
          <p:cNvPr id="48" name="Google Shape;48;p1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
        <p:nvSpPr>
          <p:cNvPr id="49" name="Google Shape;49;p10"/>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22000" y="891775"/>
            <a:ext cx="6866100" cy="8574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a:endParaRPr/>
          </a:p>
        </p:txBody>
      </p:sp>
      <p:sp>
        <p:nvSpPr>
          <p:cNvPr id="7" name="Google Shape;7;p1"/>
          <p:cNvSpPr txBox="1">
            <a:spLocks noGrp="1"/>
          </p:cNvSpPr>
          <p:nvPr>
            <p:ph type="body" idx="1"/>
          </p:nvPr>
        </p:nvSpPr>
        <p:spPr>
          <a:xfrm>
            <a:off x="922000" y="1885951"/>
            <a:ext cx="6866100" cy="2366100"/>
          </a:xfrm>
          <a:prstGeom prst="rect">
            <a:avLst/>
          </a:prstGeom>
          <a:noFill/>
          <a:ln>
            <a:noFill/>
          </a:ln>
        </p:spPr>
        <p:txBody>
          <a:bodyPr spcFirstLastPara="1" wrap="square" lIns="91425" tIns="91425" rIns="91425" bIns="91425" anchor="t" anchorCtr="0"/>
          <a:lstStyle>
            <a:lvl1pPr marL="457200" lvl="0" indent="-34290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marL="914400" lvl="1"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marL="1371600" lvl="2"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marL="1828800" lvl="3"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marL="2286000" lvl="4"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marL="2743200" lvl="5"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marL="3200400" lvl="6"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marL="3657600" lvl="7"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marL="4114800" lvl="8"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a:endParaRPr/>
          </a:p>
        </p:txBody>
      </p:sp>
      <p:sp>
        <p:nvSpPr>
          <p:cNvPr id="8" name="Google Shape;8;p1"/>
          <p:cNvSpPr txBox="1">
            <a:spLocks noGrp="1"/>
          </p:cNvSpPr>
          <p:nvPr>
            <p:ph type="sldNum" idx="12"/>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lvl1pPr lvl="0" algn="ctr">
              <a:buNone/>
              <a:defRPr sz="1300">
                <a:solidFill>
                  <a:srgbClr val="FFB600"/>
                </a:solidFill>
                <a:latin typeface="Raleway ExtraBold"/>
                <a:ea typeface="Raleway ExtraBold"/>
                <a:cs typeface="Raleway ExtraBold"/>
                <a:sym typeface="Raleway ExtraBold"/>
              </a:defRPr>
            </a:lvl1pPr>
            <a:lvl2pPr lvl="1" algn="ctr">
              <a:buNone/>
              <a:defRPr sz="1300">
                <a:solidFill>
                  <a:srgbClr val="FFB600"/>
                </a:solidFill>
                <a:latin typeface="Raleway ExtraBold"/>
                <a:ea typeface="Raleway ExtraBold"/>
                <a:cs typeface="Raleway ExtraBold"/>
                <a:sym typeface="Raleway ExtraBold"/>
              </a:defRPr>
            </a:lvl2pPr>
            <a:lvl3pPr lvl="2" algn="ctr">
              <a:buNone/>
              <a:defRPr sz="1300">
                <a:solidFill>
                  <a:srgbClr val="FFB600"/>
                </a:solidFill>
                <a:latin typeface="Raleway ExtraBold"/>
                <a:ea typeface="Raleway ExtraBold"/>
                <a:cs typeface="Raleway ExtraBold"/>
                <a:sym typeface="Raleway ExtraBold"/>
              </a:defRPr>
            </a:lvl3pPr>
            <a:lvl4pPr lvl="3" algn="ctr">
              <a:buNone/>
              <a:defRPr sz="1300">
                <a:solidFill>
                  <a:srgbClr val="FFB600"/>
                </a:solidFill>
                <a:latin typeface="Raleway ExtraBold"/>
                <a:ea typeface="Raleway ExtraBold"/>
                <a:cs typeface="Raleway ExtraBold"/>
                <a:sym typeface="Raleway ExtraBold"/>
              </a:defRPr>
            </a:lvl4pPr>
            <a:lvl5pPr lvl="4" algn="ctr">
              <a:buNone/>
              <a:defRPr sz="1300">
                <a:solidFill>
                  <a:srgbClr val="FFB600"/>
                </a:solidFill>
                <a:latin typeface="Raleway ExtraBold"/>
                <a:ea typeface="Raleway ExtraBold"/>
                <a:cs typeface="Raleway ExtraBold"/>
                <a:sym typeface="Raleway ExtraBold"/>
              </a:defRPr>
            </a:lvl5pPr>
            <a:lvl6pPr lvl="5" algn="ctr">
              <a:buNone/>
              <a:defRPr sz="1300">
                <a:solidFill>
                  <a:srgbClr val="FFB600"/>
                </a:solidFill>
                <a:latin typeface="Raleway ExtraBold"/>
                <a:ea typeface="Raleway ExtraBold"/>
                <a:cs typeface="Raleway ExtraBold"/>
                <a:sym typeface="Raleway ExtraBold"/>
              </a:defRPr>
            </a:lvl6pPr>
            <a:lvl7pPr lvl="6" algn="ctr">
              <a:buNone/>
              <a:defRPr sz="1300">
                <a:solidFill>
                  <a:srgbClr val="FFB600"/>
                </a:solidFill>
                <a:latin typeface="Raleway ExtraBold"/>
                <a:ea typeface="Raleway ExtraBold"/>
                <a:cs typeface="Raleway ExtraBold"/>
                <a:sym typeface="Raleway ExtraBold"/>
              </a:defRPr>
            </a:lvl7pPr>
            <a:lvl8pPr lvl="7" algn="ctr">
              <a:buNone/>
              <a:defRPr sz="1300">
                <a:solidFill>
                  <a:srgbClr val="FFB600"/>
                </a:solidFill>
                <a:latin typeface="Raleway ExtraBold"/>
                <a:ea typeface="Raleway ExtraBold"/>
                <a:cs typeface="Raleway ExtraBold"/>
                <a:sym typeface="Raleway ExtraBold"/>
              </a:defRPr>
            </a:lvl8pPr>
            <a:lvl9pPr lvl="8" algn="ctr">
              <a:buNone/>
              <a:defRPr sz="1300">
                <a:solidFill>
                  <a:srgbClr val="FFB600"/>
                </a:solidFill>
                <a:latin typeface="Raleway ExtraBold"/>
                <a:ea typeface="Raleway ExtraBold"/>
                <a:cs typeface="Raleway ExtraBold"/>
                <a:sym typeface="Raleway ExtraBold"/>
              </a:defRPr>
            </a:lvl9pPr>
          </a:lstStyle>
          <a:p>
            <a:pPr marL="0" lvl="0" indent="0" algn="ct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4" r:id="rId12"/>
    <p:sldLayoutId id="2147483665"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hyperlink" Target="aka.ms/notebooks" TargetMode="External"/><Relationship Id="rId2" Type="http://schemas.openxmlformats.org/officeDocument/2006/relationships/hyperlink" Target="https://aka.ms/pet-detector-demo" TargetMode="External"/><Relationship Id="rId1" Type="http://schemas.openxmlformats.org/officeDocument/2006/relationships/slideLayout" Target="../slideLayouts/slideLayout11.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robots.ox.ac.uk/~vgg/data/pets/" TargetMode="Externa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2"/>
          <p:cNvSpPr txBox="1">
            <a:spLocks noGrp="1"/>
          </p:cNvSpPr>
          <p:nvPr>
            <p:ph type="ctrTitle"/>
          </p:nvPr>
        </p:nvSpPr>
        <p:spPr>
          <a:prstGeom prst="rect">
            <a:avLst/>
          </a:prstGeom>
        </p:spPr>
        <p:txBody>
          <a:bodyPr spcFirstLastPara="1" wrap="square" lIns="91425" tIns="91425" rIns="91425" bIns="91425" anchor="b" anchorCtr="0">
            <a:noAutofit/>
          </a:bodyPr>
          <a:lstStyle/>
          <a:p>
            <a:pPr lvl="0"/>
            <a:r>
              <a:rPr lang="en-US" sz="4800" dirty="0"/>
              <a:t>Supercharge your Data Science workflow with Notebooks, VS Code, and Azure</a:t>
            </a:r>
            <a:endParaRPr sz="4800" dirty="0"/>
          </a:p>
        </p:txBody>
      </p:sp>
      <p:grpSp>
        <p:nvGrpSpPr>
          <p:cNvPr id="58" name="Google Shape;58;p12"/>
          <p:cNvGrpSpPr/>
          <p:nvPr/>
        </p:nvGrpSpPr>
        <p:grpSpPr>
          <a:xfrm>
            <a:off x="7864658" y="371176"/>
            <a:ext cx="896264" cy="896314"/>
            <a:chOff x="570875" y="4322250"/>
            <a:chExt cx="443300" cy="443325"/>
          </a:xfrm>
        </p:grpSpPr>
        <p:sp>
          <p:nvSpPr>
            <p:cNvPr id="59" name="Google Shape;59;p12"/>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2"/>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2"/>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2"/>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training</a:t>
            </a:r>
          </a:p>
        </p:txBody>
      </p:sp>
      <p:sp>
        <p:nvSpPr>
          <p:cNvPr id="4" name="Data &amp; AI" title="Icon of several circles connected to eachother by lines">
            <a:extLst>
              <a:ext uri="{FF2B5EF4-FFF2-40B4-BE49-F238E27FC236}">
                <a16:creationId xmlns:a16="http://schemas.microsoft.com/office/drawing/2014/main" id="{119E0C04-4084-4DBF-9494-A657FDAA02AD}"/>
              </a:ext>
            </a:extLst>
          </p:cNvPr>
          <p:cNvSpPr>
            <a:spLocks noChangeAspect="1" noEditPoints="1"/>
          </p:cNvSpPr>
          <p:nvPr/>
        </p:nvSpPr>
        <p:spPr bwMode="auto">
          <a:xfrm>
            <a:off x="459790" y="2571751"/>
            <a:ext cx="1390315" cy="1111706"/>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Tree>
    <p:extLst>
      <p:ext uri="{BB962C8B-B14F-4D97-AF65-F5344CB8AC3E}">
        <p14:creationId xmlns:p14="http://schemas.microsoft.com/office/powerpoint/2010/main" val="3495467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demo!</a:t>
            </a:r>
          </a:p>
        </p:txBody>
      </p:sp>
    </p:spTree>
    <p:extLst>
      <p:ext uri="{BB962C8B-B14F-4D97-AF65-F5344CB8AC3E}">
        <p14:creationId xmlns:p14="http://schemas.microsoft.com/office/powerpoint/2010/main" val="262127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142DED3-6955-4EA2-A4C7-1F4E71737CF9}"/>
              </a:ext>
            </a:extLst>
          </p:cNvPr>
          <p:cNvGrpSpPr/>
          <p:nvPr/>
        </p:nvGrpSpPr>
        <p:grpSpPr>
          <a:xfrm>
            <a:off x="919154" y="1605562"/>
            <a:ext cx="1925036" cy="1197621"/>
            <a:chOff x="1186211" y="1857580"/>
            <a:chExt cx="2566714" cy="1596828"/>
          </a:xfrm>
        </p:grpSpPr>
        <p:sp>
          <p:nvSpPr>
            <p:cNvPr id="101" name="graph_9" title="Icon of a line chart with connected circles at varying points">
              <a:extLst>
                <a:ext uri="{FF2B5EF4-FFF2-40B4-BE49-F238E27FC236}">
                  <a16:creationId xmlns:a16="http://schemas.microsoft.com/office/drawing/2014/main" id="{53EE495E-1C22-4194-98DC-7E96F160BA1F}"/>
                </a:ext>
              </a:extLst>
            </p:cNvPr>
            <p:cNvSpPr>
              <a:spLocks noChangeAspect="1" noEditPoints="1"/>
            </p:cNvSpPr>
            <p:nvPr/>
          </p:nvSpPr>
          <p:spPr bwMode="auto">
            <a:xfrm>
              <a:off x="1442047" y="2350713"/>
              <a:ext cx="1223142" cy="1103695"/>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2" name="TextBox 101">
              <a:extLst>
                <a:ext uri="{FF2B5EF4-FFF2-40B4-BE49-F238E27FC236}">
                  <a16:creationId xmlns:a16="http://schemas.microsoft.com/office/drawing/2014/main" id="{75FCB29E-32E9-4F3B-8272-2B2DA6CC1618}"/>
                </a:ext>
              </a:extLst>
            </p:cNvPr>
            <p:cNvSpPr txBox="1"/>
            <p:nvPr/>
          </p:nvSpPr>
          <p:spPr>
            <a:xfrm>
              <a:off x="1186211" y="1857580"/>
              <a:ext cx="2566714"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data exploration</a:t>
              </a:r>
            </a:p>
          </p:txBody>
        </p:sp>
      </p:grpSp>
      <p:grpSp>
        <p:nvGrpSpPr>
          <p:cNvPr id="103" name="Group 102">
            <a:extLst>
              <a:ext uri="{FF2B5EF4-FFF2-40B4-BE49-F238E27FC236}">
                <a16:creationId xmlns:a16="http://schemas.microsoft.com/office/drawing/2014/main" id="{34539730-C989-4EF4-ACE0-350E3634748B}"/>
              </a:ext>
            </a:extLst>
          </p:cNvPr>
          <p:cNvGrpSpPr/>
          <p:nvPr/>
        </p:nvGrpSpPr>
        <p:grpSpPr>
          <a:xfrm>
            <a:off x="3558768" y="1601945"/>
            <a:ext cx="1116117" cy="1211827"/>
            <a:chOff x="4705696" y="1852757"/>
            <a:chExt cx="1488156" cy="1615769"/>
          </a:xfrm>
        </p:grpSpPr>
        <p:sp>
          <p:nvSpPr>
            <p:cNvPr id="104" name="Data &amp; AI" title="Icon of several circles connected to eachother by lines">
              <a:extLst>
                <a:ext uri="{FF2B5EF4-FFF2-40B4-BE49-F238E27FC236}">
                  <a16:creationId xmlns:a16="http://schemas.microsoft.com/office/drawing/2014/main" id="{F3C8D844-6030-4221-99B1-DAA39C802E77}"/>
                </a:ext>
              </a:extLst>
            </p:cNvPr>
            <p:cNvSpPr>
              <a:spLocks noChangeAspect="1" noEditPoints="1"/>
            </p:cNvSpPr>
            <p:nvPr/>
          </p:nvSpPr>
          <p:spPr bwMode="auto">
            <a:xfrm>
              <a:off x="4705696" y="2278585"/>
              <a:ext cx="1488156" cy="1189941"/>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5" name="TextBox 104">
              <a:extLst>
                <a:ext uri="{FF2B5EF4-FFF2-40B4-BE49-F238E27FC236}">
                  <a16:creationId xmlns:a16="http://schemas.microsoft.com/office/drawing/2014/main" id="{B27E5870-FC2F-40B8-B71E-96BC560E25CB}"/>
                </a:ext>
              </a:extLst>
            </p:cNvPr>
            <p:cNvSpPr txBox="1"/>
            <p:nvPr/>
          </p:nvSpPr>
          <p:spPr>
            <a:xfrm>
              <a:off x="5006067" y="1852757"/>
              <a:ext cx="109686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training</a:t>
              </a:r>
            </a:p>
          </p:txBody>
        </p:sp>
      </p:grpSp>
      <p:grpSp>
        <p:nvGrpSpPr>
          <p:cNvPr id="109" name="Group 108">
            <a:extLst>
              <a:ext uri="{FF2B5EF4-FFF2-40B4-BE49-F238E27FC236}">
                <a16:creationId xmlns:a16="http://schemas.microsoft.com/office/drawing/2014/main" id="{A14CCC46-B8A4-4396-8570-6C40D0405942}"/>
              </a:ext>
            </a:extLst>
          </p:cNvPr>
          <p:cNvGrpSpPr/>
          <p:nvPr/>
        </p:nvGrpSpPr>
        <p:grpSpPr>
          <a:xfrm>
            <a:off x="2589804" y="1608363"/>
            <a:ext cx="137160" cy="2370665"/>
            <a:chOff x="3413744" y="1861315"/>
            <a:chExt cx="182880" cy="3160886"/>
          </a:xfrm>
        </p:grpSpPr>
        <p:cxnSp>
          <p:nvCxnSpPr>
            <p:cNvPr id="110" name="Straight Connector 109">
              <a:extLst>
                <a:ext uri="{FF2B5EF4-FFF2-40B4-BE49-F238E27FC236}">
                  <a16:creationId xmlns:a16="http://schemas.microsoft.com/office/drawing/2014/main" id="{A7801114-013A-4E62-B81E-7B8B32DA315E}"/>
                </a:ext>
              </a:extLst>
            </p:cNvPr>
            <p:cNvCxnSpPr>
              <a:cxnSpLocks/>
            </p:cNvCxnSpPr>
            <p:nvPr/>
          </p:nvCxnSpPr>
          <p:spPr>
            <a:xfrm flipV="1">
              <a:off x="3507553"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06AEB530-B008-4B7A-BD62-E2CAA589F26C}"/>
                </a:ext>
              </a:extLst>
            </p:cNvPr>
            <p:cNvCxnSpPr>
              <a:cxnSpLocks/>
            </p:cNvCxnSpPr>
            <p:nvPr/>
          </p:nvCxnSpPr>
          <p:spPr>
            <a:xfrm flipV="1">
              <a:off x="3509831" y="4029229"/>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2" name="Arrow: Chevron 111">
              <a:extLst>
                <a:ext uri="{FF2B5EF4-FFF2-40B4-BE49-F238E27FC236}">
                  <a16:creationId xmlns:a16="http://schemas.microsoft.com/office/drawing/2014/main" id="{0DC720B2-B6C0-42B2-9030-447CE0B7C660}"/>
                </a:ext>
              </a:extLst>
            </p:cNvPr>
            <p:cNvSpPr/>
            <p:nvPr/>
          </p:nvSpPr>
          <p:spPr bwMode="auto">
            <a:xfrm>
              <a:off x="3413744"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3" name="Group 112">
            <a:extLst>
              <a:ext uri="{FF2B5EF4-FFF2-40B4-BE49-F238E27FC236}">
                <a16:creationId xmlns:a16="http://schemas.microsoft.com/office/drawing/2014/main" id="{1708F507-9FC6-4F93-95BA-ED1247E8D8F0}"/>
              </a:ext>
            </a:extLst>
          </p:cNvPr>
          <p:cNvGrpSpPr/>
          <p:nvPr/>
        </p:nvGrpSpPr>
        <p:grpSpPr>
          <a:xfrm>
            <a:off x="5631070" y="1608363"/>
            <a:ext cx="137160" cy="2365994"/>
            <a:chOff x="7468765" y="1861315"/>
            <a:chExt cx="182880" cy="3154658"/>
          </a:xfrm>
        </p:grpSpPr>
        <p:cxnSp>
          <p:nvCxnSpPr>
            <p:cNvPr id="114" name="Straight Connector 113">
              <a:extLst>
                <a:ext uri="{FF2B5EF4-FFF2-40B4-BE49-F238E27FC236}">
                  <a16:creationId xmlns:a16="http://schemas.microsoft.com/office/drawing/2014/main" id="{40E490E5-5D39-40E4-8897-2C308E83A53B}"/>
                </a:ext>
              </a:extLst>
            </p:cNvPr>
            <p:cNvCxnSpPr>
              <a:cxnSpLocks/>
            </p:cNvCxnSpPr>
            <p:nvPr/>
          </p:nvCxnSpPr>
          <p:spPr>
            <a:xfrm flipV="1">
              <a:off x="7562574"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45A57D5-D725-4AAE-BA52-0471F22FEB90}"/>
                </a:ext>
              </a:extLst>
            </p:cNvPr>
            <p:cNvCxnSpPr>
              <a:cxnSpLocks/>
            </p:cNvCxnSpPr>
            <p:nvPr/>
          </p:nvCxnSpPr>
          <p:spPr>
            <a:xfrm flipV="1">
              <a:off x="7561982" y="4023001"/>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6" name="Arrow: Chevron 115">
              <a:extLst>
                <a:ext uri="{FF2B5EF4-FFF2-40B4-BE49-F238E27FC236}">
                  <a16:creationId xmlns:a16="http://schemas.microsoft.com/office/drawing/2014/main" id="{C28EAAD9-F6A2-4CB6-8A7B-BB143020F2B6}"/>
                </a:ext>
              </a:extLst>
            </p:cNvPr>
            <p:cNvSpPr/>
            <p:nvPr/>
          </p:nvSpPr>
          <p:spPr bwMode="auto">
            <a:xfrm>
              <a:off x="7468765"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7" name="Group 116">
            <a:extLst>
              <a:ext uri="{FF2B5EF4-FFF2-40B4-BE49-F238E27FC236}">
                <a16:creationId xmlns:a16="http://schemas.microsoft.com/office/drawing/2014/main" id="{265C26B4-8676-44FE-A7D8-4B92EB5FBFBD}"/>
              </a:ext>
            </a:extLst>
          </p:cNvPr>
          <p:cNvGrpSpPr/>
          <p:nvPr/>
        </p:nvGrpSpPr>
        <p:grpSpPr>
          <a:xfrm>
            <a:off x="3054972" y="3210893"/>
            <a:ext cx="673593" cy="945914"/>
            <a:chOff x="4033968" y="3998022"/>
            <a:chExt cx="898124" cy="1261218"/>
          </a:xfrm>
        </p:grpSpPr>
        <p:sp>
          <p:nvSpPr>
            <p:cNvPr id="118" name="binary" title="Icon of binary code, ones and zeros">
              <a:extLst>
                <a:ext uri="{FF2B5EF4-FFF2-40B4-BE49-F238E27FC236}">
                  <a16:creationId xmlns:a16="http://schemas.microsoft.com/office/drawing/2014/main" id="{96780AC9-9B05-4F99-A646-2420D25C0C4B}"/>
                </a:ext>
              </a:extLst>
            </p:cNvPr>
            <p:cNvSpPr>
              <a:spLocks noChangeAspect="1" noEditPoints="1"/>
            </p:cNvSpPr>
            <p:nvPr/>
          </p:nvSpPr>
          <p:spPr bwMode="auto">
            <a:xfrm>
              <a:off x="4174751" y="3998022"/>
              <a:ext cx="616558" cy="532397"/>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19" name="TextBox 118">
              <a:extLst>
                <a:ext uri="{FF2B5EF4-FFF2-40B4-BE49-F238E27FC236}">
                  <a16:creationId xmlns:a16="http://schemas.microsoft.com/office/drawing/2014/main" id="{F8E75BE5-8D2E-4431-A59C-576810B7659C}"/>
                </a:ext>
              </a:extLst>
            </p:cNvPr>
            <p:cNvSpPr txBox="1"/>
            <p:nvPr/>
          </p:nvSpPr>
          <p:spPr>
            <a:xfrm>
              <a:off x="4033968" y="4643687"/>
              <a:ext cx="898124" cy="615553"/>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training script</a:t>
              </a:r>
            </a:p>
          </p:txBody>
        </p:sp>
      </p:grpSp>
      <p:grpSp>
        <p:nvGrpSpPr>
          <p:cNvPr id="120" name="Group 119">
            <a:extLst>
              <a:ext uri="{FF2B5EF4-FFF2-40B4-BE49-F238E27FC236}">
                <a16:creationId xmlns:a16="http://schemas.microsoft.com/office/drawing/2014/main" id="{9AB118C6-D84B-49F6-A4D1-F3AE8D2199E6}"/>
              </a:ext>
            </a:extLst>
          </p:cNvPr>
          <p:cNvGrpSpPr/>
          <p:nvPr/>
        </p:nvGrpSpPr>
        <p:grpSpPr>
          <a:xfrm>
            <a:off x="3829110" y="3200309"/>
            <a:ext cx="845775" cy="809981"/>
            <a:chOff x="5066152" y="3983907"/>
            <a:chExt cx="1127700" cy="1079974"/>
          </a:xfrm>
        </p:grpSpPr>
        <p:sp>
          <p:nvSpPr>
            <p:cNvPr id="121" name="chip" title="Icon of a computer chip">
              <a:extLst>
                <a:ext uri="{FF2B5EF4-FFF2-40B4-BE49-F238E27FC236}">
                  <a16:creationId xmlns:a16="http://schemas.microsoft.com/office/drawing/2014/main" id="{A995626D-AAEC-468C-B907-C68EFF6C3D69}"/>
                </a:ext>
              </a:extLst>
            </p:cNvPr>
            <p:cNvSpPr>
              <a:spLocks noChangeAspect="1" noEditPoints="1"/>
            </p:cNvSpPr>
            <p:nvPr/>
          </p:nvSpPr>
          <p:spPr bwMode="auto">
            <a:xfrm>
              <a:off x="5244401" y="3983907"/>
              <a:ext cx="616558" cy="629054"/>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675">
                <a:gradFill>
                  <a:gsLst>
                    <a:gs pos="0">
                      <a:srgbClr val="505050"/>
                    </a:gs>
                    <a:gs pos="100000">
                      <a:srgbClr val="505050"/>
                    </a:gs>
                  </a:gsLst>
                </a:gradFill>
              </a:endParaRPr>
            </a:p>
          </p:txBody>
        </p:sp>
        <p:sp>
          <p:nvSpPr>
            <p:cNvPr id="122" name="TextBox 121">
              <a:extLst>
                <a:ext uri="{FF2B5EF4-FFF2-40B4-BE49-F238E27FC236}">
                  <a16:creationId xmlns:a16="http://schemas.microsoft.com/office/drawing/2014/main" id="{5271F503-2AD6-4A38-9E24-2A30CE6682B0}"/>
                </a:ext>
              </a:extLst>
            </p:cNvPr>
            <p:cNvSpPr txBox="1"/>
            <p:nvPr/>
          </p:nvSpPr>
          <p:spPr>
            <a:xfrm>
              <a:off x="5066152" y="4694549"/>
              <a:ext cx="1127700"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compute</a:t>
              </a:r>
            </a:p>
          </p:txBody>
        </p:sp>
      </p:grpSp>
      <p:grpSp>
        <p:nvGrpSpPr>
          <p:cNvPr id="123" name="Group 122">
            <a:extLst>
              <a:ext uri="{FF2B5EF4-FFF2-40B4-BE49-F238E27FC236}">
                <a16:creationId xmlns:a16="http://schemas.microsoft.com/office/drawing/2014/main" id="{C762FC80-41CE-4BE9-9A09-16AD4A0BDF69}"/>
              </a:ext>
            </a:extLst>
          </p:cNvPr>
          <p:cNvGrpSpPr/>
          <p:nvPr/>
        </p:nvGrpSpPr>
        <p:grpSpPr>
          <a:xfrm>
            <a:off x="4732507" y="3191365"/>
            <a:ext cx="673594" cy="797902"/>
            <a:chOff x="6270681" y="3971982"/>
            <a:chExt cx="898125" cy="1063868"/>
          </a:xfrm>
        </p:grpSpPr>
        <p:sp>
          <p:nvSpPr>
            <p:cNvPr id="124" name="Beaker_F196" title="Icon of a scientific flask with liquid in it">
              <a:extLst>
                <a:ext uri="{FF2B5EF4-FFF2-40B4-BE49-F238E27FC236}">
                  <a16:creationId xmlns:a16="http://schemas.microsoft.com/office/drawing/2014/main" id="{B921D617-60F1-4BA4-8F5C-7F1F08AAFDC1}"/>
                </a:ext>
              </a:extLst>
            </p:cNvPr>
            <p:cNvSpPr>
              <a:spLocks noChangeAspect="1" noEditPoints="1"/>
            </p:cNvSpPr>
            <p:nvPr/>
          </p:nvSpPr>
          <p:spPr bwMode="auto">
            <a:xfrm>
              <a:off x="6383033" y="3971982"/>
              <a:ext cx="534108" cy="617129"/>
            </a:xfrm>
            <a:custGeom>
              <a:avLst/>
              <a:gdLst>
                <a:gd name="T0" fmla="*/ 2433 w 3250"/>
                <a:gd name="T1" fmla="*/ 2127 h 3754"/>
                <a:gd name="T2" fmla="*/ 1894 w 3250"/>
                <a:gd name="T3" fmla="*/ 2002 h 3754"/>
                <a:gd name="T4" fmla="*/ 1355 w 3250"/>
                <a:gd name="T5" fmla="*/ 2252 h 3754"/>
                <a:gd name="T6" fmla="*/ 817 w 3250"/>
                <a:gd name="T7" fmla="*/ 2127 h 3754"/>
                <a:gd name="T8" fmla="*/ 874 w 3250"/>
                <a:gd name="T9" fmla="*/ 0 h 3754"/>
                <a:gd name="T10" fmla="*/ 1249 w 3250"/>
                <a:gd name="T11" fmla="*/ 0 h 3754"/>
                <a:gd name="T12" fmla="*/ 1249 w 3250"/>
                <a:gd name="T13" fmla="*/ 1306 h 3754"/>
                <a:gd name="T14" fmla="*/ 1213 w 3250"/>
                <a:gd name="T15" fmla="*/ 1437 h 3754"/>
                <a:gd name="T16" fmla="*/ 100 w 3250"/>
                <a:gd name="T17" fmla="*/ 3375 h 3754"/>
                <a:gd name="T18" fmla="*/ 315 w 3250"/>
                <a:gd name="T19" fmla="*/ 3754 h 3754"/>
                <a:gd name="T20" fmla="*/ 2936 w 3250"/>
                <a:gd name="T21" fmla="*/ 3754 h 3754"/>
                <a:gd name="T22" fmla="*/ 3150 w 3250"/>
                <a:gd name="T23" fmla="*/ 3376 h 3754"/>
                <a:gd name="T24" fmla="*/ 2037 w 3250"/>
                <a:gd name="T25" fmla="*/ 1437 h 3754"/>
                <a:gd name="T26" fmla="*/ 2000 w 3250"/>
                <a:gd name="T27" fmla="*/ 1306 h 3754"/>
                <a:gd name="T28" fmla="*/ 2000 w 3250"/>
                <a:gd name="T29" fmla="*/ 0 h 3754"/>
                <a:gd name="T30" fmla="*/ 2376 w 3250"/>
                <a:gd name="T31" fmla="*/ 0 h 3754"/>
                <a:gd name="T32" fmla="*/ 874 w 3250"/>
                <a:gd name="T33" fmla="*/ 3254 h 3754"/>
                <a:gd name="T34" fmla="*/ 1124 w 3250"/>
                <a:gd name="T35" fmla="*/ 3254 h 3754"/>
                <a:gd name="T36" fmla="*/ 1375 w 3250"/>
                <a:gd name="T37" fmla="*/ 2905 h 3754"/>
                <a:gd name="T38" fmla="*/ 1625 w 3250"/>
                <a:gd name="T39" fmla="*/ 2905 h 3754"/>
                <a:gd name="T40" fmla="*/ 874 w 3250"/>
                <a:gd name="T41" fmla="*/ 2601 h 3754"/>
                <a:gd name="T42" fmla="*/ 1124 w 3250"/>
                <a:gd name="T43" fmla="*/ 2601 h 3754"/>
                <a:gd name="T44" fmla="*/ 1875 w 3250"/>
                <a:gd name="T45" fmla="*/ 2655 h 3754"/>
                <a:gd name="T46" fmla="*/ 2125 w 3250"/>
                <a:gd name="T47" fmla="*/ 2655 h 3754"/>
                <a:gd name="T48" fmla="*/ 2376 w 3250"/>
                <a:gd name="T49" fmla="*/ 3254 h 3754"/>
                <a:gd name="T50" fmla="*/ 2626 w 3250"/>
                <a:gd name="T51" fmla="*/ 3254 h 3754"/>
                <a:gd name="T52" fmla="*/ 1625 w 3250"/>
                <a:gd name="T53" fmla="*/ 3375 h 3754"/>
                <a:gd name="T54" fmla="*/ 1875 w 3250"/>
                <a:gd name="T55" fmla="*/ 3375 h 3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0" h="3754">
                  <a:moveTo>
                    <a:pt x="2433" y="2127"/>
                  </a:moveTo>
                  <a:cubicBezTo>
                    <a:pt x="2433" y="2127"/>
                    <a:pt x="2164" y="2002"/>
                    <a:pt x="1894" y="2002"/>
                  </a:cubicBezTo>
                  <a:cubicBezTo>
                    <a:pt x="1625" y="2002"/>
                    <a:pt x="1625" y="2252"/>
                    <a:pt x="1355" y="2252"/>
                  </a:cubicBezTo>
                  <a:cubicBezTo>
                    <a:pt x="1086" y="2252"/>
                    <a:pt x="817" y="2127"/>
                    <a:pt x="817" y="2127"/>
                  </a:cubicBezTo>
                  <a:moveTo>
                    <a:pt x="874" y="0"/>
                  </a:moveTo>
                  <a:cubicBezTo>
                    <a:pt x="1249" y="0"/>
                    <a:pt x="1249" y="0"/>
                    <a:pt x="1249" y="0"/>
                  </a:cubicBezTo>
                  <a:cubicBezTo>
                    <a:pt x="1249" y="1306"/>
                    <a:pt x="1249" y="1306"/>
                    <a:pt x="1249" y="1306"/>
                  </a:cubicBezTo>
                  <a:cubicBezTo>
                    <a:pt x="1249" y="1352"/>
                    <a:pt x="1237" y="1397"/>
                    <a:pt x="1213" y="1437"/>
                  </a:cubicBezTo>
                  <a:cubicBezTo>
                    <a:pt x="100" y="3375"/>
                    <a:pt x="100" y="3375"/>
                    <a:pt x="100" y="3375"/>
                  </a:cubicBezTo>
                  <a:cubicBezTo>
                    <a:pt x="0" y="3542"/>
                    <a:pt x="120" y="3754"/>
                    <a:pt x="315" y="3754"/>
                  </a:cubicBezTo>
                  <a:cubicBezTo>
                    <a:pt x="2936" y="3754"/>
                    <a:pt x="2936" y="3754"/>
                    <a:pt x="2936" y="3754"/>
                  </a:cubicBezTo>
                  <a:cubicBezTo>
                    <a:pt x="3130" y="3754"/>
                    <a:pt x="3250" y="3543"/>
                    <a:pt x="3150" y="3376"/>
                  </a:cubicBezTo>
                  <a:cubicBezTo>
                    <a:pt x="2037" y="1437"/>
                    <a:pt x="2037" y="1437"/>
                    <a:pt x="2037" y="1437"/>
                  </a:cubicBezTo>
                  <a:cubicBezTo>
                    <a:pt x="2013" y="1397"/>
                    <a:pt x="2000" y="1352"/>
                    <a:pt x="2000" y="1306"/>
                  </a:cubicBezTo>
                  <a:cubicBezTo>
                    <a:pt x="2000" y="0"/>
                    <a:pt x="2000" y="0"/>
                    <a:pt x="2000" y="0"/>
                  </a:cubicBezTo>
                  <a:cubicBezTo>
                    <a:pt x="2376" y="0"/>
                    <a:pt x="2376" y="0"/>
                    <a:pt x="2376" y="0"/>
                  </a:cubicBezTo>
                  <a:moveTo>
                    <a:pt x="874" y="3254"/>
                  </a:moveTo>
                  <a:cubicBezTo>
                    <a:pt x="1124" y="3254"/>
                    <a:pt x="1124" y="3254"/>
                    <a:pt x="1124" y="3254"/>
                  </a:cubicBezTo>
                  <a:moveTo>
                    <a:pt x="1375" y="2905"/>
                  </a:moveTo>
                  <a:cubicBezTo>
                    <a:pt x="1625" y="2905"/>
                    <a:pt x="1625" y="2905"/>
                    <a:pt x="1625" y="2905"/>
                  </a:cubicBezTo>
                  <a:moveTo>
                    <a:pt x="874" y="2601"/>
                  </a:moveTo>
                  <a:cubicBezTo>
                    <a:pt x="1124" y="2601"/>
                    <a:pt x="1124" y="2601"/>
                    <a:pt x="1124" y="2601"/>
                  </a:cubicBezTo>
                  <a:moveTo>
                    <a:pt x="1875" y="2655"/>
                  </a:moveTo>
                  <a:cubicBezTo>
                    <a:pt x="2125" y="2655"/>
                    <a:pt x="2125" y="2655"/>
                    <a:pt x="2125" y="2655"/>
                  </a:cubicBezTo>
                  <a:moveTo>
                    <a:pt x="2376" y="3254"/>
                  </a:moveTo>
                  <a:cubicBezTo>
                    <a:pt x="2626" y="3254"/>
                    <a:pt x="2626" y="3254"/>
                    <a:pt x="2626" y="3254"/>
                  </a:cubicBezTo>
                  <a:moveTo>
                    <a:pt x="1625" y="3375"/>
                  </a:moveTo>
                  <a:cubicBezTo>
                    <a:pt x="1875" y="3375"/>
                    <a:pt x="1875" y="3375"/>
                    <a:pt x="1875" y="33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5" name="TextBox 124">
              <a:extLst>
                <a:ext uri="{FF2B5EF4-FFF2-40B4-BE49-F238E27FC236}">
                  <a16:creationId xmlns:a16="http://schemas.microsoft.com/office/drawing/2014/main" id="{B8E1B9F0-882C-4FE3-9372-7182DC12443A}"/>
                </a:ext>
              </a:extLst>
            </p:cNvPr>
            <p:cNvSpPr txBox="1"/>
            <p:nvPr/>
          </p:nvSpPr>
          <p:spPr>
            <a:xfrm>
              <a:off x="6270681" y="4697296"/>
              <a:ext cx="898125" cy="338554"/>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tuning</a:t>
              </a:r>
            </a:p>
          </p:txBody>
        </p:sp>
      </p:grpSp>
      <p:grpSp>
        <p:nvGrpSpPr>
          <p:cNvPr id="4" name="Group 3">
            <a:extLst>
              <a:ext uri="{FF2B5EF4-FFF2-40B4-BE49-F238E27FC236}">
                <a16:creationId xmlns:a16="http://schemas.microsoft.com/office/drawing/2014/main" id="{59F6EFAA-5B5A-4E43-9562-963881044E3B}"/>
              </a:ext>
            </a:extLst>
          </p:cNvPr>
          <p:cNvGrpSpPr/>
          <p:nvPr/>
        </p:nvGrpSpPr>
        <p:grpSpPr>
          <a:xfrm>
            <a:off x="6954410" y="3088396"/>
            <a:ext cx="673594" cy="921034"/>
            <a:chOff x="9233218" y="3834691"/>
            <a:chExt cx="898125" cy="1228045"/>
          </a:xfrm>
        </p:grpSpPr>
        <p:sp>
          <p:nvSpPr>
            <p:cNvPr id="127" name="3D" title="Icon of a 3D box with square points on each corner">
              <a:extLst>
                <a:ext uri="{FF2B5EF4-FFF2-40B4-BE49-F238E27FC236}">
                  <a16:creationId xmlns:a16="http://schemas.microsoft.com/office/drawing/2014/main" id="{560EBD7A-DDCA-4543-ADE7-D31B26C7BB39}"/>
                </a:ext>
              </a:extLst>
            </p:cNvPr>
            <p:cNvSpPr>
              <a:spLocks noChangeAspect="1" noEditPoints="1"/>
            </p:cNvSpPr>
            <p:nvPr/>
          </p:nvSpPr>
          <p:spPr bwMode="auto">
            <a:xfrm>
              <a:off x="9258199" y="3834691"/>
              <a:ext cx="740544" cy="791855"/>
            </a:xfrm>
            <a:custGeom>
              <a:avLst/>
              <a:gdLst>
                <a:gd name="T0" fmla="*/ 67 w 534"/>
                <a:gd name="T1" fmla="*/ 117 h 571"/>
                <a:gd name="T2" fmla="*/ 232 w 534"/>
                <a:gd name="T3" fmla="*/ 35 h 571"/>
                <a:gd name="T4" fmla="*/ 302 w 534"/>
                <a:gd name="T5" fmla="*/ 33 h 571"/>
                <a:gd name="T6" fmla="*/ 467 w 534"/>
                <a:gd name="T7" fmla="*/ 117 h 571"/>
                <a:gd name="T8" fmla="*/ 534 w 534"/>
                <a:gd name="T9" fmla="*/ 461 h 571"/>
                <a:gd name="T10" fmla="*/ 534 w 534"/>
                <a:gd name="T11" fmla="*/ 427 h 571"/>
                <a:gd name="T12" fmla="*/ 467 w 534"/>
                <a:gd name="T13" fmla="*/ 427 h 571"/>
                <a:gd name="T14" fmla="*/ 467 w 534"/>
                <a:gd name="T15" fmla="*/ 495 h 571"/>
                <a:gd name="T16" fmla="*/ 534 w 534"/>
                <a:gd name="T17" fmla="*/ 495 h 571"/>
                <a:gd name="T18" fmla="*/ 534 w 534"/>
                <a:gd name="T19" fmla="*/ 461 h 571"/>
                <a:gd name="T20" fmla="*/ 302 w 534"/>
                <a:gd name="T21" fmla="*/ 537 h 571"/>
                <a:gd name="T22" fmla="*/ 302 w 534"/>
                <a:gd name="T23" fmla="*/ 502 h 571"/>
                <a:gd name="T24" fmla="*/ 232 w 534"/>
                <a:gd name="T25" fmla="*/ 502 h 571"/>
                <a:gd name="T26" fmla="*/ 232 w 534"/>
                <a:gd name="T27" fmla="*/ 571 h 571"/>
                <a:gd name="T28" fmla="*/ 302 w 534"/>
                <a:gd name="T29" fmla="*/ 571 h 571"/>
                <a:gd name="T30" fmla="*/ 302 w 534"/>
                <a:gd name="T31" fmla="*/ 537 h 571"/>
                <a:gd name="T32" fmla="*/ 67 w 534"/>
                <a:gd name="T33" fmla="*/ 461 h 571"/>
                <a:gd name="T34" fmla="*/ 67 w 534"/>
                <a:gd name="T35" fmla="*/ 427 h 571"/>
                <a:gd name="T36" fmla="*/ 0 w 534"/>
                <a:gd name="T37" fmla="*/ 427 h 571"/>
                <a:gd name="T38" fmla="*/ 0 w 534"/>
                <a:gd name="T39" fmla="*/ 495 h 571"/>
                <a:gd name="T40" fmla="*/ 67 w 534"/>
                <a:gd name="T41" fmla="*/ 495 h 571"/>
                <a:gd name="T42" fmla="*/ 67 w 534"/>
                <a:gd name="T43" fmla="*/ 461 h 571"/>
                <a:gd name="T44" fmla="*/ 67 w 534"/>
                <a:gd name="T45" fmla="*/ 152 h 571"/>
                <a:gd name="T46" fmla="*/ 67 w 534"/>
                <a:gd name="T47" fmla="*/ 117 h 571"/>
                <a:gd name="T48" fmla="*/ 0 w 534"/>
                <a:gd name="T49" fmla="*/ 117 h 571"/>
                <a:gd name="T50" fmla="*/ 0 w 534"/>
                <a:gd name="T51" fmla="*/ 186 h 571"/>
                <a:gd name="T52" fmla="*/ 67 w 534"/>
                <a:gd name="T53" fmla="*/ 186 h 571"/>
                <a:gd name="T54" fmla="*/ 67 w 534"/>
                <a:gd name="T55" fmla="*/ 152 h 571"/>
                <a:gd name="T56" fmla="*/ 302 w 534"/>
                <a:gd name="T57" fmla="*/ 227 h 571"/>
                <a:gd name="T58" fmla="*/ 302 w 534"/>
                <a:gd name="T59" fmla="*/ 193 h 571"/>
                <a:gd name="T60" fmla="*/ 232 w 534"/>
                <a:gd name="T61" fmla="*/ 193 h 571"/>
                <a:gd name="T62" fmla="*/ 232 w 534"/>
                <a:gd name="T63" fmla="*/ 261 h 571"/>
                <a:gd name="T64" fmla="*/ 302 w 534"/>
                <a:gd name="T65" fmla="*/ 261 h 571"/>
                <a:gd name="T66" fmla="*/ 302 w 534"/>
                <a:gd name="T67" fmla="*/ 227 h 571"/>
                <a:gd name="T68" fmla="*/ 302 w 534"/>
                <a:gd name="T69" fmla="*/ 33 h 571"/>
                <a:gd name="T70" fmla="*/ 302 w 534"/>
                <a:gd name="T71" fmla="*/ 0 h 571"/>
                <a:gd name="T72" fmla="*/ 232 w 534"/>
                <a:gd name="T73" fmla="*/ 0 h 571"/>
                <a:gd name="T74" fmla="*/ 232 w 534"/>
                <a:gd name="T75" fmla="*/ 69 h 571"/>
                <a:gd name="T76" fmla="*/ 302 w 534"/>
                <a:gd name="T77" fmla="*/ 69 h 571"/>
                <a:gd name="T78" fmla="*/ 302 w 534"/>
                <a:gd name="T79" fmla="*/ 33 h 571"/>
                <a:gd name="T80" fmla="*/ 534 w 534"/>
                <a:gd name="T81" fmla="*/ 152 h 571"/>
                <a:gd name="T82" fmla="*/ 534 w 534"/>
                <a:gd name="T83" fmla="*/ 117 h 571"/>
                <a:gd name="T84" fmla="*/ 467 w 534"/>
                <a:gd name="T85" fmla="*/ 117 h 571"/>
                <a:gd name="T86" fmla="*/ 467 w 534"/>
                <a:gd name="T87" fmla="*/ 186 h 571"/>
                <a:gd name="T88" fmla="*/ 534 w 534"/>
                <a:gd name="T89" fmla="*/ 186 h 571"/>
                <a:gd name="T90" fmla="*/ 534 w 534"/>
                <a:gd name="T91" fmla="*/ 152 h 571"/>
                <a:gd name="T92" fmla="*/ 302 w 534"/>
                <a:gd name="T93" fmla="*/ 229 h 571"/>
                <a:gd name="T94" fmla="*/ 467 w 534"/>
                <a:gd name="T95" fmla="*/ 152 h 571"/>
                <a:gd name="T96" fmla="*/ 501 w 534"/>
                <a:gd name="T97" fmla="*/ 186 h 571"/>
                <a:gd name="T98" fmla="*/ 501 w 534"/>
                <a:gd name="T99" fmla="*/ 427 h 571"/>
                <a:gd name="T100" fmla="*/ 268 w 534"/>
                <a:gd name="T101" fmla="*/ 261 h 571"/>
                <a:gd name="T102" fmla="*/ 268 w 534"/>
                <a:gd name="T103" fmla="*/ 502 h 571"/>
                <a:gd name="T104" fmla="*/ 34 w 534"/>
                <a:gd name="T105" fmla="*/ 186 h 571"/>
                <a:gd name="T106" fmla="*/ 34 w 534"/>
                <a:gd name="T107" fmla="*/ 427 h 571"/>
                <a:gd name="T108" fmla="*/ 67 w 534"/>
                <a:gd name="T109" fmla="*/ 152 h 571"/>
                <a:gd name="T110" fmla="*/ 232 w 534"/>
                <a:gd name="T111" fmla="*/ 229 h 571"/>
                <a:gd name="T112" fmla="*/ 302 w 534"/>
                <a:gd name="T113" fmla="*/ 537 h 571"/>
                <a:gd name="T114" fmla="*/ 467 w 534"/>
                <a:gd name="T115" fmla="*/ 461 h 571"/>
                <a:gd name="T116" fmla="*/ 232 w 534"/>
                <a:gd name="T117" fmla="*/ 539 h 571"/>
                <a:gd name="T118" fmla="*/ 67 w 534"/>
                <a:gd name="T119" fmla="*/ 46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571">
                  <a:moveTo>
                    <a:pt x="67" y="117"/>
                  </a:moveTo>
                  <a:lnTo>
                    <a:pt x="232" y="35"/>
                  </a:lnTo>
                  <a:moveTo>
                    <a:pt x="302" y="33"/>
                  </a:moveTo>
                  <a:lnTo>
                    <a:pt x="467" y="117"/>
                  </a:lnTo>
                  <a:moveTo>
                    <a:pt x="534" y="461"/>
                  </a:moveTo>
                  <a:lnTo>
                    <a:pt x="534" y="427"/>
                  </a:lnTo>
                  <a:lnTo>
                    <a:pt x="467" y="427"/>
                  </a:lnTo>
                  <a:lnTo>
                    <a:pt x="467" y="495"/>
                  </a:lnTo>
                  <a:lnTo>
                    <a:pt x="534" y="495"/>
                  </a:lnTo>
                  <a:lnTo>
                    <a:pt x="534" y="461"/>
                  </a:lnTo>
                  <a:moveTo>
                    <a:pt x="302" y="537"/>
                  </a:moveTo>
                  <a:lnTo>
                    <a:pt x="302" y="502"/>
                  </a:lnTo>
                  <a:lnTo>
                    <a:pt x="232" y="502"/>
                  </a:lnTo>
                  <a:lnTo>
                    <a:pt x="232" y="571"/>
                  </a:lnTo>
                  <a:lnTo>
                    <a:pt x="302" y="571"/>
                  </a:lnTo>
                  <a:lnTo>
                    <a:pt x="302" y="537"/>
                  </a:lnTo>
                  <a:moveTo>
                    <a:pt x="67" y="461"/>
                  </a:moveTo>
                  <a:lnTo>
                    <a:pt x="67" y="427"/>
                  </a:lnTo>
                  <a:lnTo>
                    <a:pt x="0" y="427"/>
                  </a:lnTo>
                  <a:lnTo>
                    <a:pt x="0" y="495"/>
                  </a:lnTo>
                  <a:lnTo>
                    <a:pt x="67" y="495"/>
                  </a:lnTo>
                  <a:lnTo>
                    <a:pt x="67" y="461"/>
                  </a:lnTo>
                  <a:moveTo>
                    <a:pt x="67" y="152"/>
                  </a:moveTo>
                  <a:lnTo>
                    <a:pt x="67" y="117"/>
                  </a:lnTo>
                  <a:lnTo>
                    <a:pt x="0" y="117"/>
                  </a:lnTo>
                  <a:lnTo>
                    <a:pt x="0" y="186"/>
                  </a:lnTo>
                  <a:lnTo>
                    <a:pt x="67" y="186"/>
                  </a:lnTo>
                  <a:lnTo>
                    <a:pt x="67" y="152"/>
                  </a:lnTo>
                  <a:moveTo>
                    <a:pt x="302" y="227"/>
                  </a:moveTo>
                  <a:lnTo>
                    <a:pt x="302" y="193"/>
                  </a:lnTo>
                  <a:lnTo>
                    <a:pt x="232" y="193"/>
                  </a:lnTo>
                  <a:lnTo>
                    <a:pt x="232" y="261"/>
                  </a:lnTo>
                  <a:lnTo>
                    <a:pt x="302" y="261"/>
                  </a:lnTo>
                  <a:lnTo>
                    <a:pt x="302" y="227"/>
                  </a:lnTo>
                  <a:moveTo>
                    <a:pt x="302" y="33"/>
                  </a:moveTo>
                  <a:lnTo>
                    <a:pt x="302" y="0"/>
                  </a:lnTo>
                  <a:lnTo>
                    <a:pt x="232" y="0"/>
                  </a:lnTo>
                  <a:lnTo>
                    <a:pt x="232" y="69"/>
                  </a:lnTo>
                  <a:lnTo>
                    <a:pt x="302" y="69"/>
                  </a:lnTo>
                  <a:lnTo>
                    <a:pt x="302" y="33"/>
                  </a:lnTo>
                  <a:moveTo>
                    <a:pt x="534" y="152"/>
                  </a:moveTo>
                  <a:lnTo>
                    <a:pt x="534" y="117"/>
                  </a:lnTo>
                  <a:lnTo>
                    <a:pt x="467" y="117"/>
                  </a:lnTo>
                  <a:lnTo>
                    <a:pt x="467" y="186"/>
                  </a:lnTo>
                  <a:lnTo>
                    <a:pt x="534" y="186"/>
                  </a:lnTo>
                  <a:lnTo>
                    <a:pt x="534" y="152"/>
                  </a:lnTo>
                  <a:moveTo>
                    <a:pt x="302" y="229"/>
                  </a:moveTo>
                  <a:lnTo>
                    <a:pt x="467" y="152"/>
                  </a:lnTo>
                  <a:moveTo>
                    <a:pt x="501" y="186"/>
                  </a:moveTo>
                  <a:lnTo>
                    <a:pt x="501" y="427"/>
                  </a:lnTo>
                  <a:moveTo>
                    <a:pt x="268" y="261"/>
                  </a:moveTo>
                  <a:lnTo>
                    <a:pt x="268" y="502"/>
                  </a:lnTo>
                  <a:moveTo>
                    <a:pt x="34" y="186"/>
                  </a:moveTo>
                  <a:lnTo>
                    <a:pt x="34" y="427"/>
                  </a:lnTo>
                  <a:moveTo>
                    <a:pt x="67" y="152"/>
                  </a:moveTo>
                  <a:lnTo>
                    <a:pt x="232" y="229"/>
                  </a:lnTo>
                  <a:moveTo>
                    <a:pt x="302" y="537"/>
                  </a:moveTo>
                  <a:lnTo>
                    <a:pt x="467" y="461"/>
                  </a:lnTo>
                  <a:moveTo>
                    <a:pt x="232" y="539"/>
                  </a:moveTo>
                  <a:lnTo>
                    <a:pt x="67" y="461"/>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8" name="TextBox 127">
              <a:extLst>
                <a:ext uri="{FF2B5EF4-FFF2-40B4-BE49-F238E27FC236}">
                  <a16:creationId xmlns:a16="http://schemas.microsoft.com/office/drawing/2014/main" id="{C8F0F83A-5565-4DB9-B46F-9FA20B59BDAC}"/>
                </a:ext>
              </a:extLst>
            </p:cNvPr>
            <p:cNvSpPr txBox="1"/>
            <p:nvPr/>
          </p:nvSpPr>
          <p:spPr>
            <a:xfrm>
              <a:off x="9233218" y="4693404"/>
              <a:ext cx="898125"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model</a:t>
              </a:r>
            </a:p>
          </p:txBody>
        </p:sp>
      </p:grpSp>
      <p:grpSp>
        <p:nvGrpSpPr>
          <p:cNvPr id="129" name="Group 128">
            <a:extLst>
              <a:ext uri="{FF2B5EF4-FFF2-40B4-BE49-F238E27FC236}">
                <a16:creationId xmlns:a16="http://schemas.microsoft.com/office/drawing/2014/main" id="{634882F6-2E25-482C-A6E5-5858E9593139}"/>
              </a:ext>
            </a:extLst>
          </p:cNvPr>
          <p:cNvGrpSpPr/>
          <p:nvPr/>
        </p:nvGrpSpPr>
        <p:grpSpPr>
          <a:xfrm>
            <a:off x="7777440" y="3108941"/>
            <a:ext cx="993594" cy="894977"/>
            <a:chOff x="9743316" y="3823011"/>
            <a:chExt cx="1324792" cy="1193302"/>
          </a:xfrm>
        </p:grpSpPr>
        <p:sp>
          <p:nvSpPr>
            <p:cNvPr id="130" name="Browser" title="Icon of a browser window">
              <a:extLst>
                <a:ext uri="{FF2B5EF4-FFF2-40B4-BE49-F238E27FC236}">
                  <a16:creationId xmlns:a16="http://schemas.microsoft.com/office/drawing/2014/main" id="{D9AAC9D2-05A7-4C41-AF41-5EE65AD36E89}"/>
                </a:ext>
              </a:extLst>
            </p:cNvPr>
            <p:cNvSpPr>
              <a:spLocks noChangeAspect="1" noEditPoints="1"/>
            </p:cNvSpPr>
            <p:nvPr/>
          </p:nvSpPr>
          <p:spPr bwMode="auto">
            <a:xfrm>
              <a:off x="9793479" y="3823011"/>
              <a:ext cx="893744" cy="715277"/>
            </a:xfrm>
            <a:custGeom>
              <a:avLst/>
              <a:gdLst>
                <a:gd name="T0" fmla="*/ 3750 w 3750"/>
                <a:gd name="T1" fmla="*/ 3000 h 3000"/>
                <a:gd name="T2" fmla="*/ 0 w 3750"/>
                <a:gd name="T3" fmla="*/ 3000 h 3000"/>
                <a:gd name="T4" fmla="*/ 0 w 3750"/>
                <a:gd name="T5" fmla="*/ 0 h 3000"/>
                <a:gd name="T6" fmla="*/ 3750 w 3750"/>
                <a:gd name="T7" fmla="*/ 0 h 3000"/>
                <a:gd name="T8" fmla="*/ 3750 w 3750"/>
                <a:gd name="T9" fmla="*/ 3000 h 3000"/>
                <a:gd name="T10" fmla="*/ 0 w 3750"/>
                <a:gd name="T11" fmla="*/ 750 h 3000"/>
                <a:gd name="T12" fmla="*/ 3750 w 3750"/>
                <a:gd name="T13" fmla="*/ 750 h 3000"/>
                <a:gd name="T14" fmla="*/ 3335 w 3750"/>
                <a:gd name="T15" fmla="*/ 375 h 3000"/>
                <a:gd name="T16" fmla="*/ 3375 w 3750"/>
                <a:gd name="T17" fmla="*/ 415 h 3000"/>
                <a:gd name="T18" fmla="*/ 3414 w 3750"/>
                <a:gd name="T19" fmla="*/ 375 h 3000"/>
                <a:gd name="T20" fmla="*/ 3375 w 3750"/>
                <a:gd name="T21" fmla="*/ 336 h 3000"/>
                <a:gd name="T22" fmla="*/ 3335 w 3750"/>
                <a:gd name="T23" fmla="*/ 375 h 3000"/>
                <a:gd name="T24" fmla="*/ 2886 w 3750"/>
                <a:gd name="T25" fmla="*/ 375 h 3000"/>
                <a:gd name="T26" fmla="*/ 2925 w 3750"/>
                <a:gd name="T27" fmla="*/ 415 h 3000"/>
                <a:gd name="T28" fmla="*/ 2965 w 3750"/>
                <a:gd name="T29" fmla="*/ 375 h 3000"/>
                <a:gd name="T30" fmla="*/ 2925 w 3750"/>
                <a:gd name="T31" fmla="*/ 336 h 3000"/>
                <a:gd name="T32" fmla="*/ 2886 w 3750"/>
                <a:gd name="T33" fmla="*/ 375 h 3000"/>
                <a:gd name="T34" fmla="*/ 2437 w 3750"/>
                <a:gd name="T35" fmla="*/ 375 h 3000"/>
                <a:gd name="T36" fmla="*/ 2476 w 3750"/>
                <a:gd name="T37" fmla="*/ 415 h 3000"/>
                <a:gd name="T38" fmla="*/ 2516 w 3750"/>
                <a:gd name="T39" fmla="*/ 375 h 3000"/>
                <a:gd name="T40" fmla="*/ 2476 w 3750"/>
                <a:gd name="T41" fmla="*/ 336 h 3000"/>
                <a:gd name="T42" fmla="*/ 2437 w 3750"/>
                <a:gd name="T43" fmla="*/ 37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0" h="3000">
                  <a:moveTo>
                    <a:pt x="3750" y="3000"/>
                  </a:moveTo>
                  <a:cubicBezTo>
                    <a:pt x="0" y="3000"/>
                    <a:pt x="0" y="3000"/>
                    <a:pt x="0" y="3000"/>
                  </a:cubicBezTo>
                  <a:cubicBezTo>
                    <a:pt x="0" y="0"/>
                    <a:pt x="0" y="0"/>
                    <a:pt x="0" y="0"/>
                  </a:cubicBezTo>
                  <a:cubicBezTo>
                    <a:pt x="3750" y="0"/>
                    <a:pt x="3750" y="0"/>
                    <a:pt x="3750" y="0"/>
                  </a:cubicBezTo>
                  <a:lnTo>
                    <a:pt x="3750" y="3000"/>
                  </a:lnTo>
                  <a:close/>
                  <a:moveTo>
                    <a:pt x="0" y="750"/>
                  </a:moveTo>
                  <a:cubicBezTo>
                    <a:pt x="3750" y="750"/>
                    <a:pt x="3750" y="750"/>
                    <a:pt x="3750" y="750"/>
                  </a:cubicBezTo>
                  <a:moveTo>
                    <a:pt x="3335" y="375"/>
                  </a:moveTo>
                  <a:cubicBezTo>
                    <a:pt x="3335" y="397"/>
                    <a:pt x="3353" y="415"/>
                    <a:pt x="3375" y="415"/>
                  </a:cubicBezTo>
                  <a:cubicBezTo>
                    <a:pt x="3397" y="415"/>
                    <a:pt x="3414" y="397"/>
                    <a:pt x="3414" y="375"/>
                  </a:cubicBezTo>
                  <a:cubicBezTo>
                    <a:pt x="3414" y="353"/>
                    <a:pt x="3397" y="336"/>
                    <a:pt x="3375" y="336"/>
                  </a:cubicBezTo>
                  <a:cubicBezTo>
                    <a:pt x="3353" y="336"/>
                    <a:pt x="3335" y="353"/>
                    <a:pt x="3335" y="375"/>
                  </a:cubicBezTo>
                  <a:close/>
                  <a:moveTo>
                    <a:pt x="2886" y="375"/>
                  </a:moveTo>
                  <a:cubicBezTo>
                    <a:pt x="2886" y="397"/>
                    <a:pt x="2904" y="415"/>
                    <a:pt x="2925" y="415"/>
                  </a:cubicBezTo>
                  <a:cubicBezTo>
                    <a:pt x="2947" y="415"/>
                    <a:pt x="2965" y="397"/>
                    <a:pt x="2965" y="375"/>
                  </a:cubicBezTo>
                  <a:cubicBezTo>
                    <a:pt x="2965" y="353"/>
                    <a:pt x="2947" y="336"/>
                    <a:pt x="2925" y="336"/>
                  </a:cubicBezTo>
                  <a:cubicBezTo>
                    <a:pt x="2904" y="336"/>
                    <a:pt x="2886" y="353"/>
                    <a:pt x="2886" y="375"/>
                  </a:cubicBezTo>
                  <a:close/>
                  <a:moveTo>
                    <a:pt x="2437" y="375"/>
                  </a:moveTo>
                  <a:cubicBezTo>
                    <a:pt x="2437" y="397"/>
                    <a:pt x="2454" y="415"/>
                    <a:pt x="2476" y="415"/>
                  </a:cubicBezTo>
                  <a:cubicBezTo>
                    <a:pt x="2498" y="415"/>
                    <a:pt x="2516" y="397"/>
                    <a:pt x="2516" y="375"/>
                  </a:cubicBezTo>
                  <a:cubicBezTo>
                    <a:pt x="2516" y="353"/>
                    <a:pt x="2498" y="336"/>
                    <a:pt x="2476" y="336"/>
                  </a:cubicBezTo>
                  <a:cubicBezTo>
                    <a:pt x="2454" y="336"/>
                    <a:pt x="2437" y="353"/>
                    <a:pt x="2437" y="375"/>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31" name="TextBox 130">
              <a:extLst>
                <a:ext uri="{FF2B5EF4-FFF2-40B4-BE49-F238E27FC236}">
                  <a16:creationId xmlns:a16="http://schemas.microsoft.com/office/drawing/2014/main" id="{5DEA47CB-611D-4954-8649-54DFF8FA1354}"/>
                </a:ext>
              </a:extLst>
            </p:cNvPr>
            <p:cNvSpPr txBox="1"/>
            <p:nvPr/>
          </p:nvSpPr>
          <p:spPr>
            <a:xfrm>
              <a:off x="9743316" y="4646981"/>
              <a:ext cx="1324792"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application</a:t>
              </a:r>
            </a:p>
          </p:txBody>
        </p:sp>
      </p:grpSp>
      <p:sp>
        <p:nvSpPr>
          <p:cNvPr id="2" name="Title 1">
            <a:extLst>
              <a:ext uri="{FF2B5EF4-FFF2-40B4-BE49-F238E27FC236}">
                <a16:creationId xmlns:a16="http://schemas.microsoft.com/office/drawing/2014/main" id="{941F6541-5B5A-40CD-A686-204B16517FC0}"/>
              </a:ext>
            </a:extLst>
          </p:cNvPr>
          <p:cNvSpPr>
            <a:spLocks noGrp="1"/>
          </p:cNvSpPr>
          <p:nvPr>
            <p:ph type="title"/>
          </p:nvPr>
        </p:nvSpPr>
        <p:spPr>
          <a:xfrm>
            <a:off x="732408" y="103628"/>
            <a:ext cx="6866100" cy="857400"/>
          </a:xfrm>
        </p:spPr>
        <p:txBody>
          <a:bodyPr/>
          <a:lstStyle/>
          <a:p>
            <a:r>
              <a:rPr lang="en-US" altLang="zh-CN" sz="3300" dirty="0"/>
              <a:t>Machine Learning Workflow</a:t>
            </a:r>
            <a:endParaRPr lang="en-US" sz="3300" dirty="0"/>
          </a:p>
        </p:txBody>
      </p:sp>
      <p:grpSp>
        <p:nvGrpSpPr>
          <p:cNvPr id="3" name="Group 2">
            <a:extLst>
              <a:ext uri="{FF2B5EF4-FFF2-40B4-BE49-F238E27FC236}">
                <a16:creationId xmlns:a16="http://schemas.microsoft.com/office/drawing/2014/main" id="{4147EF9E-E041-4ED0-998D-AF2BC0EA2D36}"/>
              </a:ext>
            </a:extLst>
          </p:cNvPr>
          <p:cNvGrpSpPr/>
          <p:nvPr/>
        </p:nvGrpSpPr>
        <p:grpSpPr>
          <a:xfrm>
            <a:off x="5873867" y="3137536"/>
            <a:ext cx="1140925" cy="877426"/>
            <a:chOff x="7792494" y="3900210"/>
            <a:chExt cx="1521233" cy="1169900"/>
          </a:xfrm>
        </p:grpSpPr>
        <p:sp>
          <p:nvSpPr>
            <p:cNvPr id="51" name="TextBox 50">
              <a:extLst>
                <a:ext uri="{FF2B5EF4-FFF2-40B4-BE49-F238E27FC236}">
                  <a16:creationId xmlns:a16="http://schemas.microsoft.com/office/drawing/2014/main" id="{B8D15501-A12F-4F47-971B-2D79A6AED562}"/>
                </a:ext>
              </a:extLst>
            </p:cNvPr>
            <p:cNvSpPr txBox="1"/>
            <p:nvPr/>
          </p:nvSpPr>
          <p:spPr>
            <a:xfrm>
              <a:off x="7792494" y="4700778"/>
              <a:ext cx="1521233"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productization</a:t>
              </a:r>
            </a:p>
          </p:txBody>
        </p:sp>
        <p:sp>
          <p:nvSpPr>
            <p:cNvPr id="50" name="Rocket" title="Icon of a rocket">
              <a:extLst>
                <a:ext uri="{FF2B5EF4-FFF2-40B4-BE49-F238E27FC236}">
                  <a16:creationId xmlns:a16="http://schemas.microsoft.com/office/drawing/2014/main" id="{6D0B9301-D91C-48E7-8104-1ABD0423C859}"/>
                </a:ext>
              </a:extLst>
            </p:cNvPr>
            <p:cNvSpPr>
              <a:spLocks noChangeAspect="1" noEditPoints="1"/>
            </p:cNvSpPr>
            <p:nvPr/>
          </p:nvSpPr>
          <p:spPr bwMode="auto">
            <a:xfrm>
              <a:off x="8143525" y="3900210"/>
              <a:ext cx="673074" cy="661210"/>
            </a:xfrm>
            <a:custGeom>
              <a:avLst/>
              <a:gdLst>
                <a:gd name="T0" fmla="*/ 352 w 352"/>
                <a:gd name="T1" fmla="*/ 3 h 346"/>
                <a:gd name="T2" fmla="*/ 305 w 352"/>
                <a:gd name="T3" fmla="*/ 142 h 346"/>
                <a:gd name="T4" fmla="*/ 118 w 352"/>
                <a:gd name="T5" fmla="*/ 326 h 346"/>
                <a:gd name="T6" fmla="*/ 50 w 352"/>
                <a:gd name="T7" fmla="*/ 346 h 346"/>
                <a:gd name="T8" fmla="*/ 0 w 352"/>
                <a:gd name="T9" fmla="*/ 295 h 346"/>
                <a:gd name="T10" fmla="*/ 30 w 352"/>
                <a:gd name="T11" fmla="*/ 227 h 346"/>
                <a:gd name="T12" fmla="*/ 203 w 352"/>
                <a:gd name="T13" fmla="*/ 54 h 346"/>
                <a:gd name="T14" fmla="*/ 352 w 352"/>
                <a:gd name="T15" fmla="*/ 3 h 346"/>
                <a:gd name="T16" fmla="*/ 203 w 352"/>
                <a:gd name="T17" fmla="*/ 55 h 346"/>
                <a:gd name="T18" fmla="*/ 301 w 352"/>
                <a:gd name="T19" fmla="*/ 146 h 346"/>
                <a:gd name="T20" fmla="*/ 144 w 352"/>
                <a:gd name="T21" fmla="*/ 113 h 346"/>
                <a:gd name="T22" fmla="*/ 0 w 352"/>
                <a:gd name="T23" fmla="*/ 113 h 346"/>
                <a:gd name="T24" fmla="*/ 0 w 352"/>
                <a:gd name="T25" fmla="*/ 197 h 346"/>
                <a:gd name="T26" fmla="*/ 30 w 352"/>
                <a:gd name="T27" fmla="*/ 227 h 346"/>
                <a:gd name="T28" fmla="*/ 30 w 352"/>
                <a:gd name="T29" fmla="*/ 227 h 346"/>
                <a:gd name="T30" fmla="*/ 120 w 352"/>
                <a:gd name="T31" fmla="*/ 324 h 346"/>
                <a:gd name="T32" fmla="*/ 141 w 352"/>
                <a:gd name="T33" fmla="*/ 346 h 346"/>
                <a:gd name="T34" fmla="*/ 232 w 352"/>
                <a:gd name="T35" fmla="*/ 346 h 346"/>
                <a:gd name="T36" fmla="*/ 232 w 352"/>
                <a:gd name="T37" fmla="*/ 214 h 346"/>
                <a:gd name="T38" fmla="*/ 176 w 352"/>
                <a:gd name="T39" fmla="*/ 159 h 346"/>
                <a:gd name="T40" fmla="*/ 194 w 352"/>
                <a:gd name="T41" fmla="*/ 177 h 346"/>
                <a:gd name="T42" fmla="*/ 211 w 352"/>
                <a:gd name="T43" fmla="*/ 159 h 346"/>
                <a:gd name="T44" fmla="*/ 194 w 352"/>
                <a:gd name="T45" fmla="*/ 141 h 346"/>
                <a:gd name="T46" fmla="*/ 176 w 352"/>
                <a:gd name="T47" fmla="*/ 1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2" h="346">
                  <a:moveTo>
                    <a:pt x="352" y="3"/>
                  </a:moveTo>
                  <a:cubicBezTo>
                    <a:pt x="346" y="85"/>
                    <a:pt x="305" y="142"/>
                    <a:pt x="305" y="142"/>
                  </a:cubicBezTo>
                  <a:cubicBezTo>
                    <a:pt x="305" y="142"/>
                    <a:pt x="305" y="142"/>
                    <a:pt x="118" y="326"/>
                  </a:cubicBezTo>
                  <a:cubicBezTo>
                    <a:pt x="118" y="326"/>
                    <a:pt x="118" y="326"/>
                    <a:pt x="50" y="346"/>
                  </a:cubicBezTo>
                  <a:cubicBezTo>
                    <a:pt x="50" y="346"/>
                    <a:pt x="50" y="346"/>
                    <a:pt x="0" y="295"/>
                  </a:cubicBezTo>
                  <a:cubicBezTo>
                    <a:pt x="0" y="295"/>
                    <a:pt x="0" y="295"/>
                    <a:pt x="30" y="227"/>
                  </a:cubicBezTo>
                  <a:cubicBezTo>
                    <a:pt x="30" y="227"/>
                    <a:pt x="149" y="109"/>
                    <a:pt x="203" y="54"/>
                  </a:cubicBezTo>
                  <a:cubicBezTo>
                    <a:pt x="257" y="0"/>
                    <a:pt x="352" y="3"/>
                    <a:pt x="352" y="3"/>
                  </a:cubicBezTo>
                  <a:close/>
                  <a:moveTo>
                    <a:pt x="203" y="55"/>
                  </a:moveTo>
                  <a:cubicBezTo>
                    <a:pt x="301" y="146"/>
                    <a:pt x="301" y="146"/>
                    <a:pt x="301" y="146"/>
                  </a:cubicBezTo>
                  <a:moveTo>
                    <a:pt x="144" y="113"/>
                  </a:moveTo>
                  <a:cubicBezTo>
                    <a:pt x="0" y="113"/>
                    <a:pt x="0" y="113"/>
                    <a:pt x="0" y="113"/>
                  </a:cubicBezTo>
                  <a:cubicBezTo>
                    <a:pt x="0" y="197"/>
                    <a:pt x="0" y="197"/>
                    <a:pt x="0" y="197"/>
                  </a:cubicBezTo>
                  <a:cubicBezTo>
                    <a:pt x="30" y="227"/>
                    <a:pt x="30" y="227"/>
                    <a:pt x="30" y="227"/>
                  </a:cubicBezTo>
                  <a:moveTo>
                    <a:pt x="30" y="227"/>
                  </a:moveTo>
                  <a:cubicBezTo>
                    <a:pt x="120" y="324"/>
                    <a:pt x="120" y="324"/>
                    <a:pt x="120" y="324"/>
                  </a:cubicBezTo>
                  <a:cubicBezTo>
                    <a:pt x="141" y="346"/>
                    <a:pt x="141" y="346"/>
                    <a:pt x="141" y="346"/>
                  </a:cubicBezTo>
                  <a:cubicBezTo>
                    <a:pt x="232" y="346"/>
                    <a:pt x="232" y="346"/>
                    <a:pt x="232" y="346"/>
                  </a:cubicBezTo>
                  <a:cubicBezTo>
                    <a:pt x="232" y="214"/>
                    <a:pt x="232" y="214"/>
                    <a:pt x="232" y="214"/>
                  </a:cubicBezTo>
                  <a:moveTo>
                    <a:pt x="176" y="159"/>
                  </a:moveTo>
                  <a:cubicBezTo>
                    <a:pt x="176" y="169"/>
                    <a:pt x="184" y="177"/>
                    <a:pt x="194" y="177"/>
                  </a:cubicBezTo>
                  <a:cubicBezTo>
                    <a:pt x="203" y="177"/>
                    <a:pt x="211" y="169"/>
                    <a:pt x="211" y="159"/>
                  </a:cubicBezTo>
                  <a:cubicBezTo>
                    <a:pt x="211" y="149"/>
                    <a:pt x="203" y="141"/>
                    <a:pt x="194" y="141"/>
                  </a:cubicBezTo>
                  <a:cubicBezTo>
                    <a:pt x="184" y="141"/>
                    <a:pt x="176" y="149"/>
                    <a:pt x="176" y="159"/>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675">
                <a:gradFill>
                  <a:gsLst>
                    <a:gs pos="0">
                      <a:srgbClr val="505050"/>
                    </a:gs>
                    <a:gs pos="100000">
                      <a:srgbClr val="505050"/>
                    </a:gs>
                  </a:gsLst>
                  <a:lin ang="5400000" scaled="1"/>
                </a:gradFill>
              </a:endParaRPr>
            </a:p>
          </p:txBody>
        </p:sp>
      </p:grpSp>
      <p:cxnSp>
        <p:nvCxnSpPr>
          <p:cNvPr id="6" name="Straight Arrow Connector 5">
            <a:extLst>
              <a:ext uri="{FF2B5EF4-FFF2-40B4-BE49-F238E27FC236}">
                <a16:creationId xmlns:a16="http://schemas.microsoft.com/office/drawing/2014/main" id="{57B280C0-CD06-4BE6-AD21-79F222464FC9}"/>
              </a:ext>
            </a:extLst>
          </p:cNvPr>
          <p:cNvCxnSpPr>
            <a:cxnSpLocks/>
          </p:cNvCxnSpPr>
          <p:nvPr/>
        </p:nvCxnSpPr>
        <p:spPr>
          <a:xfrm flipH="1" flipV="1">
            <a:off x="7567094" y="2654484"/>
            <a:ext cx="376689" cy="433911"/>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88AB79DD-3389-4169-9DCA-71215BD49C3C}"/>
              </a:ext>
            </a:extLst>
          </p:cNvPr>
          <p:cNvCxnSpPr>
            <a:cxnSpLocks/>
          </p:cNvCxnSpPr>
          <p:nvPr/>
        </p:nvCxnSpPr>
        <p:spPr>
          <a:xfrm>
            <a:off x="7633282" y="2573568"/>
            <a:ext cx="420362" cy="475029"/>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E0B8EDF8-9987-544C-BCB6-0A4F5FC3F2A4}"/>
              </a:ext>
            </a:extLst>
          </p:cNvPr>
          <p:cNvGrpSpPr/>
          <p:nvPr/>
        </p:nvGrpSpPr>
        <p:grpSpPr>
          <a:xfrm>
            <a:off x="6428125" y="1601945"/>
            <a:ext cx="1248395" cy="1089942"/>
            <a:chOff x="8473856" y="1863880"/>
            <a:chExt cx="1664526" cy="1453256"/>
          </a:xfrm>
        </p:grpSpPr>
        <p:sp>
          <p:nvSpPr>
            <p:cNvPr id="41" name="TextBox 40">
              <a:extLst>
                <a:ext uri="{FF2B5EF4-FFF2-40B4-BE49-F238E27FC236}">
                  <a16:creationId xmlns:a16="http://schemas.microsoft.com/office/drawing/2014/main" id="{83C6C6EA-C068-374C-9535-C23911EDCDDE}"/>
                </a:ext>
              </a:extLst>
            </p:cNvPr>
            <p:cNvSpPr txBox="1"/>
            <p:nvPr/>
          </p:nvSpPr>
          <p:spPr>
            <a:xfrm>
              <a:off x="8773869" y="1863880"/>
              <a:ext cx="136009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inferencing</a:t>
              </a:r>
            </a:p>
          </p:txBody>
        </p:sp>
        <p:sp>
          <p:nvSpPr>
            <p:cNvPr id="42" name="cloud_2" title="Icon of a cloud made of two arrows pointing towards eachother">
              <a:extLst>
                <a:ext uri="{FF2B5EF4-FFF2-40B4-BE49-F238E27FC236}">
                  <a16:creationId xmlns:a16="http://schemas.microsoft.com/office/drawing/2014/main" id="{8B3A1DA3-A58D-C746-A0D8-E547016D5F39}"/>
                </a:ext>
              </a:extLst>
            </p:cNvPr>
            <p:cNvSpPr>
              <a:spLocks noChangeAspect="1" noEditPoints="1"/>
            </p:cNvSpPr>
            <p:nvPr/>
          </p:nvSpPr>
          <p:spPr bwMode="auto">
            <a:xfrm>
              <a:off x="8473856" y="2356578"/>
              <a:ext cx="1664526" cy="960558"/>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a:gradFill>
                  <a:gsLst>
                    <a:gs pos="0">
                      <a:srgbClr val="505050"/>
                    </a:gs>
                    <a:gs pos="100000">
                      <a:srgbClr val="505050"/>
                    </a:gs>
                  </a:gsLst>
                </a:gradFill>
              </a:endParaRPr>
            </a:p>
          </p:txBody>
        </p:sp>
      </p:grpSp>
      <p:sp>
        <p:nvSpPr>
          <p:cNvPr id="5" name="Oval 4">
            <a:extLst>
              <a:ext uri="{FF2B5EF4-FFF2-40B4-BE49-F238E27FC236}">
                <a16:creationId xmlns:a16="http://schemas.microsoft.com/office/drawing/2014/main" id="{53752EF6-9A70-2146-83C2-98FCC287D3E4}"/>
              </a:ext>
            </a:extLst>
          </p:cNvPr>
          <p:cNvSpPr/>
          <p:nvPr/>
        </p:nvSpPr>
        <p:spPr>
          <a:xfrm>
            <a:off x="5764020" y="2866302"/>
            <a:ext cx="1248381" cy="134789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236206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dirty="0"/>
              <a:t>productionize</a:t>
            </a:r>
          </a:p>
        </p:txBody>
      </p:sp>
      <p:sp>
        <p:nvSpPr>
          <p:cNvPr id="6" name="Rocket" title="Icon of a rocket">
            <a:extLst>
              <a:ext uri="{FF2B5EF4-FFF2-40B4-BE49-F238E27FC236}">
                <a16:creationId xmlns:a16="http://schemas.microsoft.com/office/drawing/2014/main" id="{34D41F10-7746-4EEE-82EA-88CAA92891CA}"/>
              </a:ext>
            </a:extLst>
          </p:cNvPr>
          <p:cNvSpPr>
            <a:spLocks noChangeAspect="1" noEditPoints="1"/>
          </p:cNvSpPr>
          <p:nvPr/>
        </p:nvSpPr>
        <p:spPr bwMode="auto">
          <a:xfrm>
            <a:off x="459790" y="2585928"/>
            <a:ext cx="1147631" cy="1127401"/>
          </a:xfrm>
          <a:custGeom>
            <a:avLst/>
            <a:gdLst>
              <a:gd name="T0" fmla="*/ 352 w 352"/>
              <a:gd name="T1" fmla="*/ 3 h 346"/>
              <a:gd name="T2" fmla="*/ 305 w 352"/>
              <a:gd name="T3" fmla="*/ 142 h 346"/>
              <a:gd name="T4" fmla="*/ 118 w 352"/>
              <a:gd name="T5" fmla="*/ 326 h 346"/>
              <a:gd name="T6" fmla="*/ 50 w 352"/>
              <a:gd name="T7" fmla="*/ 346 h 346"/>
              <a:gd name="T8" fmla="*/ 0 w 352"/>
              <a:gd name="T9" fmla="*/ 295 h 346"/>
              <a:gd name="T10" fmla="*/ 30 w 352"/>
              <a:gd name="T11" fmla="*/ 227 h 346"/>
              <a:gd name="T12" fmla="*/ 203 w 352"/>
              <a:gd name="T13" fmla="*/ 54 h 346"/>
              <a:gd name="T14" fmla="*/ 352 w 352"/>
              <a:gd name="T15" fmla="*/ 3 h 346"/>
              <a:gd name="T16" fmla="*/ 203 w 352"/>
              <a:gd name="T17" fmla="*/ 55 h 346"/>
              <a:gd name="T18" fmla="*/ 301 w 352"/>
              <a:gd name="T19" fmla="*/ 146 h 346"/>
              <a:gd name="T20" fmla="*/ 144 w 352"/>
              <a:gd name="T21" fmla="*/ 113 h 346"/>
              <a:gd name="T22" fmla="*/ 0 w 352"/>
              <a:gd name="T23" fmla="*/ 113 h 346"/>
              <a:gd name="T24" fmla="*/ 0 w 352"/>
              <a:gd name="T25" fmla="*/ 197 h 346"/>
              <a:gd name="T26" fmla="*/ 30 w 352"/>
              <a:gd name="T27" fmla="*/ 227 h 346"/>
              <a:gd name="T28" fmla="*/ 30 w 352"/>
              <a:gd name="T29" fmla="*/ 227 h 346"/>
              <a:gd name="T30" fmla="*/ 120 w 352"/>
              <a:gd name="T31" fmla="*/ 324 h 346"/>
              <a:gd name="T32" fmla="*/ 141 w 352"/>
              <a:gd name="T33" fmla="*/ 346 h 346"/>
              <a:gd name="T34" fmla="*/ 232 w 352"/>
              <a:gd name="T35" fmla="*/ 346 h 346"/>
              <a:gd name="T36" fmla="*/ 232 w 352"/>
              <a:gd name="T37" fmla="*/ 214 h 346"/>
              <a:gd name="T38" fmla="*/ 176 w 352"/>
              <a:gd name="T39" fmla="*/ 159 h 346"/>
              <a:gd name="T40" fmla="*/ 194 w 352"/>
              <a:gd name="T41" fmla="*/ 177 h 346"/>
              <a:gd name="T42" fmla="*/ 211 w 352"/>
              <a:gd name="T43" fmla="*/ 159 h 346"/>
              <a:gd name="T44" fmla="*/ 194 w 352"/>
              <a:gd name="T45" fmla="*/ 141 h 346"/>
              <a:gd name="T46" fmla="*/ 176 w 352"/>
              <a:gd name="T47" fmla="*/ 1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2" h="346">
                <a:moveTo>
                  <a:pt x="352" y="3"/>
                </a:moveTo>
                <a:cubicBezTo>
                  <a:pt x="346" y="85"/>
                  <a:pt x="305" y="142"/>
                  <a:pt x="305" y="142"/>
                </a:cubicBezTo>
                <a:cubicBezTo>
                  <a:pt x="305" y="142"/>
                  <a:pt x="305" y="142"/>
                  <a:pt x="118" y="326"/>
                </a:cubicBezTo>
                <a:cubicBezTo>
                  <a:pt x="118" y="326"/>
                  <a:pt x="118" y="326"/>
                  <a:pt x="50" y="346"/>
                </a:cubicBezTo>
                <a:cubicBezTo>
                  <a:pt x="50" y="346"/>
                  <a:pt x="50" y="346"/>
                  <a:pt x="0" y="295"/>
                </a:cubicBezTo>
                <a:cubicBezTo>
                  <a:pt x="0" y="295"/>
                  <a:pt x="0" y="295"/>
                  <a:pt x="30" y="227"/>
                </a:cubicBezTo>
                <a:cubicBezTo>
                  <a:pt x="30" y="227"/>
                  <a:pt x="149" y="109"/>
                  <a:pt x="203" y="54"/>
                </a:cubicBezTo>
                <a:cubicBezTo>
                  <a:pt x="257" y="0"/>
                  <a:pt x="352" y="3"/>
                  <a:pt x="352" y="3"/>
                </a:cubicBezTo>
                <a:close/>
                <a:moveTo>
                  <a:pt x="203" y="55"/>
                </a:moveTo>
                <a:cubicBezTo>
                  <a:pt x="301" y="146"/>
                  <a:pt x="301" y="146"/>
                  <a:pt x="301" y="146"/>
                </a:cubicBezTo>
                <a:moveTo>
                  <a:pt x="144" y="113"/>
                </a:moveTo>
                <a:cubicBezTo>
                  <a:pt x="0" y="113"/>
                  <a:pt x="0" y="113"/>
                  <a:pt x="0" y="113"/>
                </a:cubicBezTo>
                <a:cubicBezTo>
                  <a:pt x="0" y="197"/>
                  <a:pt x="0" y="197"/>
                  <a:pt x="0" y="197"/>
                </a:cubicBezTo>
                <a:cubicBezTo>
                  <a:pt x="30" y="227"/>
                  <a:pt x="30" y="227"/>
                  <a:pt x="30" y="227"/>
                </a:cubicBezTo>
                <a:moveTo>
                  <a:pt x="30" y="227"/>
                </a:moveTo>
                <a:cubicBezTo>
                  <a:pt x="120" y="324"/>
                  <a:pt x="120" y="324"/>
                  <a:pt x="120" y="324"/>
                </a:cubicBezTo>
                <a:cubicBezTo>
                  <a:pt x="141" y="346"/>
                  <a:pt x="141" y="346"/>
                  <a:pt x="141" y="346"/>
                </a:cubicBezTo>
                <a:cubicBezTo>
                  <a:pt x="232" y="346"/>
                  <a:pt x="232" y="346"/>
                  <a:pt x="232" y="346"/>
                </a:cubicBezTo>
                <a:cubicBezTo>
                  <a:pt x="232" y="214"/>
                  <a:pt x="232" y="214"/>
                  <a:pt x="232" y="214"/>
                </a:cubicBezTo>
                <a:moveTo>
                  <a:pt x="176" y="159"/>
                </a:moveTo>
                <a:cubicBezTo>
                  <a:pt x="176" y="169"/>
                  <a:pt x="184" y="177"/>
                  <a:pt x="194" y="177"/>
                </a:cubicBezTo>
                <a:cubicBezTo>
                  <a:pt x="203" y="177"/>
                  <a:pt x="211" y="169"/>
                  <a:pt x="211" y="159"/>
                </a:cubicBezTo>
                <a:cubicBezTo>
                  <a:pt x="211" y="149"/>
                  <a:pt x="203" y="141"/>
                  <a:pt x="194" y="141"/>
                </a:cubicBezTo>
                <a:cubicBezTo>
                  <a:pt x="184" y="141"/>
                  <a:pt x="176" y="149"/>
                  <a:pt x="176" y="159"/>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675"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2050114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demo!</a:t>
            </a:r>
          </a:p>
        </p:txBody>
      </p:sp>
    </p:spTree>
    <p:extLst>
      <p:ext uri="{BB962C8B-B14F-4D97-AF65-F5344CB8AC3E}">
        <p14:creationId xmlns:p14="http://schemas.microsoft.com/office/powerpoint/2010/main" val="311971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B5A4F-7AB9-4AB1-BC75-50A4AD5A9483}"/>
              </a:ext>
            </a:extLst>
          </p:cNvPr>
          <p:cNvSpPr>
            <a:spLocks noGrp="1"/>
          </p:cNvSpPr>
          <p:nvPr>
            <p:ph type="title"/>
          </p:nvPr>
        </p:nvSpPr>
        <p:spPr>
          <a:xfrm>
            <a:off x="438912" y="1930077"/>
            <a:ext cx="6858000" cy="512448"/>
          </a:xfrm>
        </p:spPr>
        <p:txBody>
          <a:bodyPr/>
          <a:lstStyle/>
          <a:p>
            <a:r>
              <a:rPr lang="en-US" sz="3700" dirty="0"/>
              <a:t>deploy</a:t>
            </a:r>
          </a:p>
        </p:txBody>
      </p:sp>
      <p:sp>
        <p:nvSpPr>
          <p:cNvPr id="5" name="cloud_2" title="Icon of a cloud made of two arrows pointing towards eachother">
            <a:extLst>
              <a:ext uri="{FF2B5EF4-FFF2-40B4-BE49-F238E27FC236}">
                <a16:creationId xmlns:a16="http://schemas.microsoft.com/office/drawing/2014/main" id="{3188A186-FB7C-4BAF-8B68-5B3C1D52F5B1}"/>
              </a:ext>
            </a:extLst>
          </p:cNvPr>
          <p:cNvSpPr>
            <a:spLocks noChangeAspect="1" noEditPoints="1"/>
          </p:cNvSpPr>
          <p:nvPr/>
        </p:nvSpPr>
        <p:spPr bwMode="auto">
          <a:xfrm>
            <a:off x="438912" y="2771286"/>
            <a:ext cx="1248395" cy="720419"/>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a:gradFill>
                <a:gsLst>
                  <a:gs pos="0">
                    <a:srgbClr val="505050"/>
                  </a:gs>
                  <a:gs pos="100000">
                    <a:srgbClr val="505050"/>
                  </a:gs>
                </a:gsLst>
              </a:gradFill>
            </a:endParaRPr>
          </a:p>
        </p:txBody>
      </p:sp>
    </p:spTree>
    <p:extLst>
      <p:ext uri="{BB962C8B-B14F-4D97-AF65-F5344CB8AC3E}">
        <p14:creationId xmlns:p14="http://schemas.microsoft.com/office/powerpoint/2010/main" val="424064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32DE92-67C4-7A42-9D4A-7049062ECBE0}"/>
              </a:ext>
            </a:extLst>
          </p:cNvPr>
          <p:cNvSpPr txBox="1"/>
          <p:nvPr/>
        </p:nvSpPr>
        <p:spPr>
          <a:xfrm>
            <a:off x="5762026" y="2355014"/>
            <a:ext cx="1478290"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Azure Functions</a:t>
            </a:r>
          </a:p>
        </p:txBody>
      </p:sp>
      <p:sp>
        <p:nvSpPr>
          <p:cNvPr id="5" name="TextBox 4">
            <a:extLst>
              <a:ext uri="{FF2B5EF4-FFF2-40B4-BE49-F238E27FC236}">
                <a16:creationId xmlns:a16="http://schemas.microsoft.com/office/drawing/2014/main" id="{77BFED11-FC6B-AC4C-B998-1CC991BADAF6}"/>
              </a:ext>
            </a:extLst>
          </p:cNvPr>
          <p:cNvSpPr txBox="1"/>
          <p:nvPr/>
        </p:nvSpPr>
        <p:spPr>
          <a:xfrm>
            <a:off x="5845710" y="1557528"/>
            <a:ext cx="1329210"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Azure Storage</a:t>
            </a:r>
          </a:p>
        </p:txBody>
      </p:sp>
      <p:sp>
        <p:nvSpPr>
          <p:cNvPr id="7" name="TextBox 6">
            <a:extLst>
              <a:ext uri="{FF2B5EF4-FFF2-40B4-BE49-F238E27FC236}">
                <a16:creationId xmlns:a16="http://schemas.microsoft.com/office/drawing/2014/main" id="{1BDFD537-D401-FA4E-A1F4-F8FC7DC6796B}"/>
              </a:ext>
            </a:extLst>
          </p:cNvPr>
          <p:cNvSpPr txBox="1"/>
          <p:nvPr/>
        </p:nvSpPr>
        <p:spPr>
          <a:xfrm>
            <a:off x="5736378" y="3132396"/>
            <a:ext cx="1529586"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Azure Web Apps</a:t>
            </a:r>
          </a:p>
        </p:txBody>
      </p:sp>
      <p:sp>
        <p:nvSpPr>
          <p:cNvPr id="9" name="TextBox 8">
            <a:extLst>
              <a:ext uri="{FF2B5EF4-FFF2-40B4-BE49-F238E27FC236}">
                <a16:creationId xmlns:a16="http://schemas.microsoft.com/office/drawing/2014/main" id="{F3D9A7E3-39FF-8B4B-8A90-32D537FFE5A2}"/>
              </a:ext>
            </a:extLst>
          </p:cNvPr>
          <p:cNvSpPr txBox="1"/>
          <p:nvPr/>
        </p:nvSpPr>
        <p:spPr>
          <a:xfrm>
            <a:off x="1346512" y="3251525"/>
            <a:ext cx="1709122"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Visual Studio Code</a:t>
            </a:r>
          </a:p>
        </p:txBody>
      </p:sp>
      <p:sp>
        <p:nvSpPr>
          <p:cNvPr id="11" name="TextBox 10">
            <a:extLst>
              <a:ext uri="{FF2B5EF4-FFF2-40B4-BE49-F238E27FC236}">
                <a16:creationId xmlns:a16="http://schemas.microsoft.com/office/drawing/2014/main" id="{97E747D1-6FB9-C040-B3C2-8F6A44AB73C3}"/>
              </a:ext>
            </a:extLst>
          </p:cNvPr>
          <p:cNvSpPr txBox="1"/>
          <p:nvPr/>
        </p:nvSpPr>
        <p:spPr>
          <a:xfrm>
            <a:off x="1232699" y="2176272"/>
            <a:ext cx="1936749"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Azure Virtual Machine</a:t>
            </a:r>
          </a:p>
        </p:txBody>
      </p:sp>
      <p:sp>
        <p:nvSpPr>
          <p:cNvPr id="13" name="TextBox 12">
            <a:extLst>
              <a:ext uri="{FF2B5EF4-FFF2-40B4-BE49-F238E27FC236}">
                <a16:creationId xmlns:a16="http://schemas.microsoft.com/office/drawing/2014/main" id="{DFB5E7DA-573A-AD4B-9057-82B92C7BC806}"/>
              </a:ext>
            </a:extLst>
          </p:cNvPr>
          <p:cNvSpPr txBox="1"/>
          <p:nvPr/>
        </p:nvSpPr>
        <p:spPr>
          <a:xfrm>
            <a:off x="6020912" y="4599646"/>
            <a:ext cx="960519" cy="307777"/>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Customer</a:t>
            </a:r>
          </a:p>
        </p:txBody>
      </p:sp>
      <p:cxnSp>
        <p:nvCxnSpPr>
          <p:cNvPr id="15" name="Straight Arrow Connector 14">
            <a:extLst>
              <a:ext uri="{FF2B5EF4-FFF2-40B4-BE49-F238E27FC236}">
                <a16:creationId xmlns:a16="http://schemas.microsoft.com/office/drawing/2014/main" id="{A5B6D70E-7DDE-D842-A0E6-E8D9FE9E8EFC}"/>
              </a:ext>
            </a:extLst>
          </p:cNvPr>
          <p:cNvCxnSpPr>
            <a:stCxn id="7" idx="2"/>
            <a:endCxn id="13" idx="0"/>
          </p:cNvCxnSpPr>
          <p:nvPr/>
        </p:nvCxnSpPr>
        <p:spPr>
          <a:xfrm>
            <a:off x="6501171" y="3440173"/>
            <a:ext cx="1" cy="115947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3C302CE-6E01-284A-8831-C56860640A37}"/>
              </a:ext>
            </a:extLst>
          </p:cNvPr>
          <p:cNvCxnSpPr>
            <a:stCxn id="3" idx="2"/>
            <a:endCxn id="7" idx="0"/>
          </p:cNvCxnSpPr>
          <p:nvPr/>
        </p:nvCxnSpPr>
        <p:spPr>
          <a:xfrm>
            <a:off x="6501171" y="2662791"/>
            <a:ext cx="0" cy="46960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6A494FF-82D1-C746-854A-C2CAC434D1FE}"/>
              </a:ext>
            </a:extLst>
          </p:cNvPr>
          <p:cNvCxnSpPr>
            <a:stCxn id="5" idx="2"/>
            <a:endCxn id="3" idx="0"/>
          </p:cNvCxnSpPr>
          <p:nvPr/>
        </p:nvCxnSpPr>
        <p:spPr>
          <a:xfrm flipH="1">
            <a:off x="6501171" y="1865305"/>
            <a:ext cx="9144" cy="48970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E380055-4E4A-7E48-89CF-E138E49AEC7D}"/>
              </a:ext>
            </a:extLst>
          </p:cNvPr>
          <p:cNvCxnSpPr>
            <a:stCxn id="11" idx="2"/>
            <a:endCxn id="9" idx="0"/>
          </p:cNvCxnSpPr>
          <p:nvPr/>
        </p:nvCxnSpPr>
        <p:spPr>
          <a:xfrm flipH="1">
            <a:off x="2201073" y="2484049"/>
            <a:ext cx="1" cy="7674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CF9FA46-475F-EC40-944E-8892CAFF9DBC}"/>
              </a:ext>
            </a:extLst>
          </p:cNvPr>
          <p:cNvCxnSpPr>
            <a:stCxn id="9" idx="3"/>
            <a:endCxn id="5" idx="1"/>
          </p:cNvCxnSpPr>
          <p:nvPr/>
        </p:nvCxnSpPr>
        <p:spPr>
          <a:xfrm flipV="1">
            <a:off x="3055634" y="1711417"/>
            <a:ext cx="2790076" cy="169399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12908CA-C0D2-7B4C-A37B-DCC34B85E880}"/>
              </a:ext>
            </a:extLst>
          </p:cNvPr>
          <p:cNvCxnSpPr>
            <a:stCxn id="9" idx="3"/>
            <a:endCxn id="3" idx="1"/>
          </p:cNvCxnSpPr>
          <p:nvPr/>
        </p:nvCxnSpPr>
        <p:spPr>
          <a:xfrm flipV="1">
            <a:off x="3055634" y="2508903"/>
            <a:ext cx="2706392" cy="89651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35A7EBE-ECEC-FA4E-BC41-2F8653A84257}"/>
              </a:ext>
            </a:extLst>
          </p:cNvPr>
          <p:cNvCxnSpPr>
            <a:stCxn id="9" idx="3"/>
            <a:endCxn id="7" idx="1"/>
          </p:cNvCxnSpPr>
          <p:nvPr/>
        </p:nvCxnSpPr>
        <p:spPr>
          <a:xfrm flipV="1">
            <a:off x="3055634" y="3286285"/>
            <a:ext cx="2680744" cy="11912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75E41320-5E03-2249-9D20-7C57067DB8DC}"/>
              </a:ext>
            </a:extLst>
          </p:cNvPr>
          <p:cNvGrpSpPr/>
          <p:nvPr/>
        </p:nvGrpSpPr>
        <p:grpSpPr>
          <a:xfrm>
            <a:off x="433215" y="8530"/>
            <a:ext cx="1925036" cy="1131083"/>
            <a:chOff x="1186211" y="1857580"/>
            <a:chExt cx="2566714" cy="1508111"/>
          </a:xfrm>
        </p:grpSpPr>
        <p:sp>
          <p:nvSpPr>
            <p:cNvPr id="32" name="graph_9" title="Icon of a line chart with connected circles at varying points">
              <a:extLst>
                <a:ext uri="{FF2B5EF4-FFF2-40B4-BE49-F238E27FC236}">
                  <a16:creationId xmlns:a16="http://schemas.microsoft.com/office/drawing/2014/main" id="{140FE6AD-E39B-154F-9992-CE8DFBF85B5D}"/>
                </a:ext>
              </a:extLst>
            </p:cNvPr>
            <p:cNvSpPr>
              <a:spLocks noChangeAspect="1" noEditPoints="1"/>
            </p:cNvSpPr>
            <p:nvPr/>
          </p:nvSpPr>
          <p:spPr bwMode="auto">
            <a:xfrm>
              <a:off x="1283638" y="2261996"/>
              <a:ext cx="1223142" cy="1103695"/>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33" name="TextBox 32">
              <a:extLst>
                <a:ext uri="{FF2B5EF4-FFF2-40B4-BE49-F238E27FC236}">
                  <a16:creationId xmlns:a16="http://schemas.microsoft.com/office/drawing/2014/main" id="{69AFFB91-F7B8-5E4B-AF30-1633D79724D9}"/>
                </a:ext>
              </a:extLst>
            </p:cNvPr>
            <p:cNvSpPr txBox="1"/>
            <p:nvPr/>
          </p:nvSpPr>
          <p:spPr>
            <a:xfrm>
              <a:off x="1186211" y="1857580"/>
              <a:ext cx="2566714"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data exploration</a:t>
              </a:r>
            </a:p>
          </p:txBody>
        </p:sp>
      </p:grpSp>
      <p:grpSp>
        <p:nvGrpSpPr>
          <p:cNvPr id="34" name="Group 33">
            <a:extLst>
              <a:ext uri="{FF2B5EF4-FFF2-40B4-BE49-F238E27FC236}">
                <a16:creationId xmlns:a16="http://schemas.microsoft.com/office/drawing/2014/main" id="{5C2B1D72-77F9-5840-B750-96FC94F650E8}"/>
              </a:ext>
            </a:extLst>
          </p:cNvPr>
          <p:cNvGrpSpPr/>
          <p:nvPr/>
        </p:nvGrpSpPr>
        <p:grpSpPr>
          <a:xfrm>
            <a:off x="2487124" y="-39871"/>
            <a:ext cx="1116117" cy="1211827"/>
            <a:chOff x="4705696" y="1852757"/>
            <a:chExt cx="1488156" cy="1615769"/>
          </a:xfrm>
        </p:grpSpPr>
        <p:sp>
          <p:nvSpPr>
            <p:cNvPr id="35" name="Data &amp; AI" title="Icon of several circles connected to eachother by lines">
              <a:extLst>
                <a:ext uri="{FF2B5EF4-FFF2-40B4-BE49-F238E27FC236}">
                  <a16:creationId xmlns:a16="http://schemas.microsoft.com/office/drawing/2014/main" id="{BE4B259B-1089-9E4C-9A8F-8CC69D5CB1EE}"/>
                </a:ext>
              </a:extLst>
            </p:cNvPr>
            <p:cNvSpPr>
              <a:spLocks noChangeAspect="1" noEditPoints="1"/>
            </p:cNvSpPr>
            <p:nvPr/>
          </p:nvSpPr>
          <p:spPr bwMode="auto">
            <a:xfrm>
              <a:off x="4705696" y="2278585"/>
              <a:ext cx="1488156" cy="1189941"/>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36" name="TextBox 35">
              <a:extLst>
                <a:ext uri="{FF2B5EF4-FFF2-40B4-BE49-F238E27FC236}">
                  <a16:creationId xmlns:a16="http://schemas.microsoft.com/office/drawing/2014/main" id="{398FF07D-C22F-FB45-8BF3-B93CF266E93E}"/>
                </a:ext>
              </a:extLst>
            </p:cNvPr>
            <p:cNvSpPr txBox="1"/>
            <p:nvPr/>
          </p:nvSpPr>
          <p:spPr>
            <a:xfrm>
              <a:off x="5006067" y="1852757"/>
              <a:ext cx="109686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training</a:t>
              </a:r>
            </a:p>
          </p:txBody>
        </p:sp>
      </p:grpSp>
      <p:sp>
        <p:nvSpPr>
          <p:cNvPr id="37" name="TextBox 36">
            <a:extLst>
              <a:ext uri="{FF2B5EF4-FFF2-40B4-BE49-F238E27FC236}">
                <a16:creationId xmlns:a16="http://schemas.microsoft.com/office/drawing/2014/main" id="{2F2D761A-C8CE-AE4B-857F-91ED178B786A}"/>
              </a:ext>
            </a:extLst>
          </p:cNvPr>
          <p:cNvSpPr txBox="1"/>
          <p:nvPr/>
        </p:nvSpPr>
        <p:spPr>
          <a:xfrm>
            <a:off x="872599" y="4775781"/>
            <a:ext cx="184731" cy="307777"/>
          </a:xfrm>
          <a:prstGeom prst="rect">
            <a:avLst/>
          </a:prstGeom>
          <a:noFill/>
        </p:spPr>
        <p:txBody>
          <a:bodyPr wrap="none" rtlCol="0">
            <a:spAutoFit/>
          </a:bodyPr>
          <a:lstStyle/>
          <a:p>
            <a:endParaRPr lang="en-US"/>
          </a:p>
        </p:txBody>
      </p:sp>
      <p:grpSp>
        <p:nvGrpSpPr>
          <p:cNvPr id="38" name="Group 37">
            <a:extLst>
              <a:ext uri="{FF2B5EF4-FFF2-40B4-BE49-F238E27FC236}">
                <a16:creationId xmlns:a16="http://schemas.microsoft.com/office/drawing/2014/main" id="{9BCFFA9F-7B76-1741-A5E7-58BCDAE8408A}"/>
              </a:ext>
            </a:extLst>
          </p:cNvPr>
          <p:cNvGrpSpPr/>
          <p:nvPr/>
        </p:nvGrpSpPr>
        <p:grpSpPr>
          <a:xfrm>
            <a:off x="5970615" y="8530"/>
            <a:ext cx="1248395" cy="1089942"/>
            <a:chOff x="8473856" y="1863880"/>
            <a:chExt cx="1664526" cy="1453256"/>
          </a:xfrm>
        </p:grpSpPr>
        <p:sp>
          <p:nvSpPr>
            <p:cNvPr id="39" name="TextBox 38">
              <a:extLst>
                <a:ext uri="{FF2B5EF4-FFF2-40B4-BE49-F238E27FC236}">
                  <a16:creationId xmlns:a16="http://schemas.microsoft.com/office/drawing/2014/main" id="{F3381753-1011-3141-9E5D-3F108B336C5B}"/>
                </a:ext>
              </a:extLst>
            </p:cNvPr>
            <p:cNvSpPr txBox="1"/>
            <p:nvPr/>
          </p:nvSpPr>
          <p:spPr>
            <a:xfrm>
              <a:off x="8773869" y="1863880"/>
              <a:ext cx="136009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inferencing</a:t>
              </a:r>
            </a:p>
          </p:txBody>
        </p:sp>
        <p:sp>
          <p:nvSpPr>
            <p:cNvPr id="40" name="cloud_2" title="Icon of a cloud made of two arrows pointing towards eachother">
              <a:extLst>
                <a:ext uri="{FF2B5EF4-FFF2-40B4-BE49-F238E27FC236}">
                  <a16:creationId xmlns:a16="http://schemas.microsoft.com/office/drawing/2014/main" id="{965B780D-7334-1943-9E17-9EBA2A6AC401}"/>
                </a:ext>
              </a:extLst>
            </p:cNvPr>
            <p:cNvSpPr>
              <a:spLocks noChangeAspect="1" noEditPoints="1"/>
            </p:cNvSpPr>
            <p:nvPr/>
          </p:nvSpPr>
          <p:spPr bwMode="auto">
            <a:xfrm>
              <a:off x="8473856" y="2356578"/>
              <a:ext cx="1664526" cy="960558"/>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a:gradFill>
                  <a:gsLst>
                    <a:gs pos="0">
                      <a:srgbClr val="505050"/>
                    </a:gs>
                    <a:gs pos="100000">
                      <a:srgbClr val="505050"/>
                    </a:gs>
                  </a:gsLst>
                </a:gradFill>
              </a:endParaRPr>
            </a:p>
          </p:txBody>
        </p:sp>
      </p:grpSp>
      <p:pic>
        <p:nvPicPr>
          <p:cNvPr id="1026" name="Picture 2" descr="Visual Studio Code - Wikipedia">
            <a:extLst>
              <a:ext uri="{FF2B5EF4-FFF2-40B4-BE49-F238E27FC236}">
                <a16:creationId xmlns:a16="http://schemas.microsoft.com/office/drawing/2014/main" id="{A92B6FD6-4A85-1F4C-833F-D0248FD0E6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561" y="3625027"/>
            <a:ext cx="420128" cy="4201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zure Virtual Machines | Ellipse Solutions">
            <a:extLst>
              <a:ext uri="{FF2B5EF4-FFF2-40B4-BE49-F238E27FC236}">
                <a16:creationId xmlns:a16="http://schemas.microsoft.com/office/drawing/2014/main" id="{B8E7E4D1-723B-8843-9BD6-D2224CB4F3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3373" y="1524540"/>
            <a:ext cx="661587" cy="6115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ackup your Azure Storage Accounts - CloudOasis">
            <a:extLst>
              <a:ext uri="{FF2B5EF4-FFF2-40B4-BE49-F238E27FC236}">
                <a16:creationId xmlns:a16="http://schemas.microsoft.com/office/drawing/2014/main" id="{E1F3AFC4-5971-9D48-B5D6-7065BA269D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0627" y="1466561"/>
            <a:ext cx="489709" cy="48970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erverless application with PowerShell: Azure Functions | adatum">
            <a:extLst>
              <a:ext uri="{FF2B5EF4-FFF2-40B4-BE49-F238E27FC236}">
                <a16:creationId xmlns:a16="http://schemas.microsoft.com/office/drawing/2014/main" id="{C30B01D9-63A0-5841-9D09-59AECD5525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0628" y="2306725"/>
            <a:ext cx="544098" cy="3719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ackup and Restore in Azure Web App – Techtrainingpoint">
            <a:extLst>
              <a:ext uri="{FF2B5EF4-FFF2-40B4-BE49-F238E27FC236}">
                <a16:creationId xmlns:a16="http://schemas.microsoft.com/office/drawing/2014/main" id="{4128D41B-F529-EC4B-8FB5-1844368B6AA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4640" t="2792" r="24685" b="3814"/>
          <a:stretch/>
        </p:blipFill>
        <p:spPr bwMode="auto">
          <a:xfrm>
            <a:off x="7408840" y="3067973"/>
            <a:ext cx="388648" cy="3722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vatar, human, photo, photography, picture, portrait icon">
            <a:extLst>
              <a:ext uri="{FF2B5EF4-FFF2-40B4-BE49-F238E27FC236}">
                <a16:creationId xmlns:a16="http://schemas.microsoft.com/office/drawing/2014/main" id="{005B94F8-2BD8-BB4B-B7C9-3A811B2AFDD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78815" y="4508679"/>
            <a:ext cx="489709" cy="489709"/>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a:extLst>
              <a:ext uri="{FF2B5EF4-FFF2-40B4-BE49-F238E27FC236}">
                <a16:creationId xmlns:a16="http://schemas.microsoft.com/office/drawing/2014/main" id="{25A228D7-C09E-A840-9ACD-69FC432AE52A}"/>
              </a:ext>
            </a:extLst>
          </p:cNvPr>
          <p:cNvGrpSpPr/>
          <p:nvPr/>
        </p:nvGrpSpPr>
        <p:grpSpPr>
          <a:xfrm>
            <a:off x="4435328" y="-9070"/>
            <a:ext cx="3912" cy="5134970"/>
            <a:chOff x="3507553" y="1861315"/>
            <a:chExt cx="2278" cy="3160886"/>
          </a:xfrm>
        </p:grpSpPr>
        <p:cxnSp>
          <p:nvCxnSpPr>
            <p:cNvPr id="51" name="Straight Connector 50">
              <a:extLst>
                <a:ext uri="{FF2B5EF4-FFF2-40B4-BE49-F238E27FC236}">
                  <a16:creationId xmlns:a16="http://schemas.microsoft.com/office/drawing/2014/main" id="{24AFF651-DE2F-0D40-B86A-A2AF1DDB75D8}"/>
                </a:ext>
              </a:extLst>
            </p:cNvPr>
            <p:cNvCxnSpPr>
              <a:cxnSpLocks/>
            </p:cNvCxnSpPr>
            <p:nvPr/>
          </p:nvCxnSpPr>
          <p:spPr>
            <a:xfrm flipV="1">
              <a:off x="3507553"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ECE698A-C200-6043-8E41-5A1CC686F63E}"/>
                </a:ext>
              </a:extLst>
            </p:cNvPr>
            <p:cNvCxnSpPr>
              <a:cxnSpLocks/>
            </p:cNvCxnSpPr>
            <p:nvPr/>
          </p:nvCxnSpPr>
          <p:spPr>
            <a:xfrm flipV="1">
              <a:off x="3509831" y="4029229"/>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1038" name="Picture 14">
            <a:extLst>
              <a:ext uri="{FF2B5EF4-FFF2-40B4-BE49-F238E27FC236}">
                <a16:creationId xmlns:a16="http://schemas.microsoft.com/office/drawing/2014/main" id="{52EE5C1E-74FA-474F-B4E3-13A959F4E9D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58251" y="3625027"/>
            <a:ext cx="420128" cy="420128"/>
          </a:xfrm>
          <a:prstGeom prst="rect">
            <a:avLst/>
          </a:prstGeom>
          <a:noFill/>
          <a:extLst>
            <a:ext uri="{909E8E84-426E-40DD-AFC4-6F175D3DCCD1}">
              <a14:hiddenFill xmlns:a14="http://schemas.microsoft.com/office/drawing/2010/main">
                <a:solidFill>
                  <a:srgbClr val="FFFFFF"/>
                </a:solidFill>
              </a14:hiddenFill>
            </a:ext>
          </a:extLst>
        </p:spPr>
      </p:pic>
      <p:sp>
        <p:nvSpPr>
          <p:cNvPr id="44" name="Plus 43">
            <a:extLst>
              <a:ext uri="{FF2B5EF4-FFF2-40B4-BE49-F238E27FC236}">
                <a16:creationId xmlns:a16="http://schemas.microsoft.com/office/drawing/2014/main" id="{B648D9A5-2054-994F-89A6-A7ECA32E2742}"/>
              </a:ext>
            </a:extLst>
          </p:cNvPr>
          <p:cNvSpPr/>
          <p:nvPr/>
        </p:nvSpPr>
        <p:spPr>
          <a:xfrm>
            <a:off x="2048871" y="3746264"/>
            <a:ext cx="193330" cy="17765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77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demo!</a:t>
            </a:r>
          </a:p>
        </p:txBody>
      </p:sp>
    </p:spTree>
    <p:extLst>
      <p:ext uri="{BB962C8B-B14F-4D97-AF65-F5344CB8AC3E}">
        <p14:creationId xmlns:p14="http://schemas.microsoft.com/office/powerpoint/2010/main" val="3553605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142DED3-6955-4EA2-A4C7-1F4E71737CF9}"/>
              </a:ext>
            </a:extLst>
          </p:cNvPr>
          <p:cNvGrpSpPr/>
          <p:nvPr/>
        </p:nvGrpSpPr>
        <p:grpSpPr>
          <a:xfrm>
            <a:off x="759157" y="868817"/>
            <a:ext cx="1925036" cy="1197621"/>
            <a:chOff x="1186211" y="1857580"/>
            <a:chExt cx="2566714" cy="1596828"/>
          </a:xfrm>
        </p:grpSpPr>
        <p:sp>
          <p:nvSpPr>
            <p:cNvPr id="101" name="graph_9" title="Icon of a line chart with connected circles at varying points">
              <a:extLst>
                <a:ext uri="{FF2B5EF4-FFF2-40B4-BE49-F238E27FC236}">
                  <a16:creationId xmlns:a16="http://schemas.microsoft.com/office/drawing/2014/main" id="{53EE495E-1C22-4194-98DC-7E96F160BA1F}"/>
                </a:ext>
              </a:extLst>
            </p:cNvPr>
            <p:cNvSpPr>
              <a:spLocks noChangeAspect="1" noEditPoints="1"/>
            </p:cNvSpPr>
            <p:nvPr/>
          </p:nvSpPr>
          <p:spPr bwMode="auto">
            <a:xfrm>
              <a:off x="1442047" y="2350713"/>
              <a:ext cx="1223142" cy="1103695"/>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2" name="TextBox 101">
              <a:extLst>
                <a:ext uri="{FF2B5EF4-FFF2-40B4-BE49-F238E27FC236}">
                  <a16:creationId xmlns:a16="http://schemas.microsoft.com/office/drawing/2014/main" id="{75FCB29E-32E9-4F3B-8272-2B2DA6CC1618}"/>
                </a:ext>
              </a:extLst>
            </p:cNvPr>
            <p:cNvSpPr txBox="1"/>
            <p:nvPr/>
          </p:nvSpPr>
          <p:spPr>
            <a:xfrm>
              <a:off x="1186211" y="1857580"/>
              <a:ext cx="2566714"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data exploration</a:t>
              </a:r>
            </a:p>
          </p:txBody>
        </p:sp>
      </p:grpSp>
      <p:grpSp>
        <p:nvGrpSpPr>
          <p:cNvPr id="103" name="Group 102">
            <a:extLst>
              <a:ext uri="{FF2B5EF4-FFF2-40B4-BE49-F238E27FC236}">
                <a16:creationId xmlns:a16="http://schemas.microsoft.com/office/drawing/2014/main" id="{34539730-C989-4EF4-ACE0-350E3634748B}"/>
              </a:ext>
            </a:extLst>
          </p:cNvPr>
          <p:cNvGrpSpPr/>
          <p:nvPr/>
        </p:nvGrpSpPr>
        <p:grpSpPr>
          <a:xfrm>
            <a:off x="3398771" y="865200"/>
            <a:ext cx="1116117" cy="1211827"/>
            <a:chOff x="4705696" y="1852757"/>
            <a:chExt cx="1488156" cy="1615769"/>
          </a:xfrm>
        </p:grpSpPr>
        <p:sp>
          <p:nvSpPr>
            <p:cNvPr id="104" name="Data &amp; AI" title="Icon of several circles connected to eachother by lines">
              <a:extLst>
                <a:ext uri="{FF2B5EF4-FFF2-40B4-BE49-F238E27FC236}">
                  <a16:creationId xmlns:a16="http://schemas.microsoft.com/office/drawing/2014/main" id="{F3C8D844-6030-4221-99B1-DAA39C802E77}"/>
                </a:ext>
              </a:extLst>
            </p:cNvPr>
            <p:cNvSpPr>
              <a:spLocks noChangeAspect="1" noEditPoints="1"/>
            </p:cNvSpPr>
            <p:nvPr/>
          </p:nvSpPr>
          <p:spPr bwMode="auto">
            <a:xfrm>
              <a:off x="4705696" y="2278585"/>
              <a:ext cx="1488156" cy="1189941"/>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5" name="TextBox 104">
              <a:extLst>
                <a:ext uri="{FF2B5EF4-FFF2-40B4-BE49-F238E27FC236}">
                  <a16:creationId xmlns:a16="http://schemas.microsoft.com/office/drawing/2014/main" id="{B27E5870-FC2F-40B8-B71E-96BC560E25CB}"/>
                </a:ext>
              </a:extLst>
            </p:cNvPr>
            <p:cNvSpPr txBox="1"/>
            <p:nvPr/>
          </p:nvSpPr>
          <p:spPr>
            <a:xfrm>
              <a:off x="5006067" y="1852757"/>
              <a:ext cx="109686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training</a:t>
              </a:r>
            </a:p>
          </p:txBody>
        </p:sp>
      </p:grpSp>
      <p:grpSp>
        <p:nvGrpSpPr>
          <p:cNvPr id="109" name="Group 108">
            <a:extLst>
              <a:ext uri="{FF2B5EF4-FFF2-40B4-BE49-F238E27FC236}">
                <a16:creationId xmlns:a16="http://schemas.microsoft.com/office/drawing/2014/main" id="{A14CCC46-B8A4-4396-8570-6C40D0405942}"/>
              </a:ext>
            </a:extLst>
          </p:cNvPr>
          <p:cNvGrpSpPr/>
          <p:nvPr/>
        </p:nvGrpSpPr>
        <p:grpSpPr>
          <a:xfrm>
            <a:off x="2429807" y="871618"/>
            <a:ext cx="137160" cy="2370665"/>
            <a:chOff x="3413744" y="1861315"/>
            <a:chExt cx="182880" cy="3160886"/>
          </a:xfrm>
        </p:grpSpPr>
        <p:cxnSp>
          <p:nvCxnSpPr>
            <p:cNvPr id="110" name="Straight Connector 109">
              <a:extLst>
                <a:ext uri="{FF2B5EF4-FFF2-40B4-BE49-F238E27FC236}">
                  <a16:creationId xmlns:a16="http://schemas.microsoft.com/office/drawing/2014/main" id="{A7801114-013A-4E62-B81E-7B8B32DA315E}"/>
                </a:ext>
              </a:extLst>
            </p:cNvPr>
            <p:cNvCxnSpPr>
              <a:cxnSpLocks/>
            </p:cNvCxnSpPr>
            <p:nvPr/>
          </p:nvCxnSpPr>
          <p:spPr>
            <a:xfrm flipV="1">
              <a:off x="3507553"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06AEB530-B008-4B7A-BD62-E2CAA589F26C}"/>
                </a:ext>
              </a:extLst>
            </p:cNvPr>
            <p:cNvCxnSpPr>
              <a:cxnSpLocks/>
            </p:cNvCxnSpPr>
            <p:nvPr/>
          </p:nvCxnSpPr>
          <p:spPr>
            <a:xfrm flipV="1">
              <a:off x="3509831" y="4029229"/>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2" name="Arrow: Chevron 111">
              <a:extLst>
                <a:ext uri="{FF2B5EF4-FFF2-40B4-BE49-F238E27FC236}">
                  <a16:creationId xmlns:a16="http://schemas.microsoft.com/office/drawing/2014/main" id="{0DC720B2-B6C0-42B2-9030-447CE0B7C660}"/>
                </a:ext>
              </a:extLst>
            </p:cNvPr>
            <p:cNvSpPr/>
            <p:nvPr/>
          </p:nvSpPr>
          <p:spPr bwMode="auto">
            <a:xfrm>
              <a:off x="3413744"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3" name="Group 112">
            <a:extLst>
              <a:ext uri="{FF2B5EF4-FFF2-40B4-BE49-F238E27FC236}">
                <a16:creationId xmlns:a16="http://schemas.microsoft.com/office/drawing/2014/main" id="{1708F507-9FC6-4F93-95BA-ED1247E8D8F0}"/>
              </a:ext>
            </a:extLst>
          </p:cNvPr>
          <p:cNvGrpSpPr/>
          <p:nvPr/>
        </p:nvGrpSpPr>
        <p:grpSpPr>
          <a:xfrm>
            <a:off x="5471073" y="871618"/>
            <a:ext cx="137160" cy="2365994"/>
            <a:chOff x="7468765" y="1861315"/>
            <a:chExt cx="182880" cy="3154658"/>
          </a:xfrm>
        </p:grpSpPr>
        <p:cxnSp>
          <p:nvCxnSpPr>
            <p:cNvPr id="114" name="Straight Connector 113">
              <a:extLst>
                <a:ext uri="{FF2B5EF4-FFF2-40B4-BE49-F238E27FC236}">
                  <a16:creationId xmlns:a16="http://schemas.microsoft.com/office/drawing/2014/main" id="{40E490E5-5D39-40E4-8897-2C308E83A53B}"/>
                </a:ext>
              </a:extLst>
            </p:cNvPr>
            <p:cNvCxnSpPr>
              <a:cxnSpLocks/>
            </p:cNvCxnSpPr>
            <p:nvPr/>
          </p:nvCxnSpPr>
          <p:spPr>
            <a:xfrm flipV="1">
              <a:off x="7562574"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45A57D5-D725-4AAE-BA52-0471F22FEB90}"/>
                </a:ext>
              </a:extLst>
            </p:cNvPr>
            <p:cNvCxnSpPr>
              <a:cxnSpLocks/>
            </p:cNvCxnSpPr>
            <p:nvPr/>
          </p:nvCxnSpPr>
          <p:spPr>
            <a:xfrm flipV="1">
              <a:off x="7561982" y="4023001"/>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6" name="Arrow: Chevron 115">
              <a:extLst>
                <a:ext uri="{FF2B5EF4-FFF2-40B4-BE49-F238E27FC236}">
                  <a16:creationId xmlns:a16="http://schemas.microsoft.com/office/drawing/2014/main" id="{C28EAAD9-F6A2-4CB6-8A7B-BB143020F2B6}"/>
                </a:ext>
              </a:extLst>
            </p:cNvPr>
            <p:cNvSpPr/>
            <p:nvPr/>
          </p:nvSpPr>
          <p:spPr bwMode="auto">
            <a:xfrm>
              <a:off x="7468765"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7" name="Group 116">
            <a:extLst>
              <a:ext uri="{FF2B5EF4-FFF2-40B4-BE49-F238E27FC236}">
                <a16:creationId xmlns:a16="http://schemas.microsoft.com/office/drawing/2014/main" id="{265C26B4-8676-44FE-A7D8-4B92EB5FBFBD}"/>
              </a:ext>
            </a:extLst>
          </p:cNvPr>
          <p:cNvGrpSpPr/>
          <p:nvPr/>
        </p:nvGrpSpPr>
        <p:grpSpPr>
          <a:xfrm>
            <a:off x="2894975" y="2474148"/>
            <a:ext cx="673593" cy="945914"/>
            <a:chOff x="4033968" y="3998022"/>
            <a:chExt cx="898124" cy="1261218"/>
          </a:xfrm>
        </p:grpSpPr>
        <p:sp>
          <p:nvSpPr>
            <p:cNvPr id="118" name="binary" title="Icon of binary code, ones and zeros">
              <a:extLst>
                <a:ext uri="{FF2B5EF4-FFF2-40B4-BE49-F238E27FC236}">
                  <a16:creationId xmlns:a16="http://schemas.microsoft.com/office/drawing/2014/main" id="{96780AC9-9B05-4F99-A646-2420D25C0C4B}"/>
                </a:ext>
              </a:extLst>
            </p:cNvPr>
            <p:cNvSpPr>
              <a:spLocks noChangeAspect="1" noEditPoints="1"/>
            </p:cNvSpPr>
            <p:nvPr/>
          </p:nvSpPr>
          <p:spPr bwMode="auto">
            <a:xfrm>
              <a:off x="4174751" y="3998022"/>
              <a:ext cx="616558" cy="532397"/>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19" name="TextBox 118">
              <a:extLst>
                <a:ext uri="{FF2B5EF4-FFF2-40B4-BE49-F238E27FC236}">
                  <a16:creationId xmlns:a16="http://schemas.microsoft.com/office/drawing/2014/main" id="{F8E75BE5-8D2E-4431-A59C-576810B7659C}"/>
                </a:ext>
              </a:extLst>
            </p:cNvPr>
            <p:cNvSpPr txBox="1"/>
            <p:nvPr/>
          </p:nvSpPr>
          <p:spPr>
            <a:xfrm>
              <a:off x="4033968" y="4643687"/>
              <a:ext cx="898124" cy="615553"/>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training script</a:t>
              </a:r>
            </a:p>
          </p:txBody>
        </p:sp>
      </p:grpSp>
      <p:grpSp>
        <p:nvGrpSpPr>
          <p:cNvPr id="120" name="Group 119">
            <a:extLst>
              <a:ext uri="{FF2B5EF4-FFF2-40B4-BE49-F238E27FC236}">
                <a16:creationId xmlns:a16="http://schemas.microsoft.com/office/drawing/2014/main" id="{9AB118C6-D84B-49F6-A4D1-F3AE8D2199E6}"/>
              </a:ext>
            </a:extLst>
          </p:cNvPr>
          <p:cNvGrpSpPr/>
          <p:nvPr/>
        </p:nvGrpSpPr>
        <p:grpSpPr>
          <a:xfrm>
            <a:off x="3669113" y="2463564"/>
            <a:ext cx="845775" cy="809981"/>
            <a:chOff x="5066152" y="3983907"/>
            <a:chExt cx="1127700" cy="1079974"/>
          </a:xfrm>
        </p:grpSpPr>
        <p:sp>
          <p:nvSpPr>
            <p:cNvPr id="121" name="chip" title="Icon of a computer chip">
              <a:extLst>
                <a:ext uri="{FF2B5EF4-FFF2-40B4-BE49-F238E27FC236}">
                  <a16:creationId xmlns:a16="http://schemas.microsoft.com/office/drawing/2014/main" id="{A995626D-AAEC-468C-B907-C68EFF6C3D69}"/>
                </a:ext>
              </a:extLst>
            </p:cNvPr>
            <p:cNvSpPr>
              <a:spLocks noChangeAspect="1" noEditPoints="1"/>
            </p:cNvSpPr>
            <p:nvPr/>
          </p:nvSpPr>
          <p:spPr bwMode="auto">
            <a:xfrm>
              <a:off x="5244401" y="3983907"/>
              <a:ext cx="616558" cy="629054"/>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675">
                <a:gradFill>
                  <a:gsLst>
                    <a:gs pos="0">
                      <a:srgbClr val="505050"/>
                    </a:gs>
                    <a:gs pos="100000">
                      <a:srgbClr val="505050"/>
                    </a:gs>
                  </a:gsLst>
                </a:gradFill>
              </a:endParaRPr>
            </a:p>
          </p:txBody>
        </p:sp>
        <p:sp>
          <p:nvSpPr>
            <p:cNvPr id="122" name="TextBox 121">
              <a:extLst>
                <a:ext uri="{FF2B5EF4-FFF2-40B4-BE49-F238E27FC236}">
                  <a16:creationId xmlns:a16="http://schemas.microsoft.com/office/drawing/2014/main" id="{5271F503-2AD6-4A38-9E24-2A30CE6682B0}"/>
                </a:ext>
              </a:extLst>
            </p:cNvPr>
            <p:cNvSpPr txBox="1"/>
            <p:nvPr/>
          </p:nvSpPr>
          <p:spPr>
            <a:xfrm>
              <a:off x="5066152" y="4694549"/>
              <a:ext cx="1127700"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compute</a:t>
              </a:r>
            </a:p>
          </p:txBody>
        </p:sp>
      </p:grpSp>
      <p:grpSp>
        <p:nvGrpSpPr>
          <p:cNvPr id="123" name="Group 122">
            <a:extLst>
              <a:ext uri="{FF2B5EF4-FFF2-40B4-BE49-F238E27FC236}">
                <a16:creationId xmlns:a16="http://schemas.microsoft.com/office/drawing/2014/main" id="{C762FC80-41CE-4BE9-9A09-16AD4A0BDF69}"/>
              </a:ext>
            </a:extLst>
          </p:cNvPr>
          <p:cNvGrpSpPr/>
          <p:nvPr/>
        </p:nvGrpSpPr>
        <p:grpSpPr>
          <a:xfrm>
            <a:off x="4572510" y="2454620"/>
            <a:ext cx="673594" cy="797902"/>
            <a:chOff x="6270681" y="3971982"/>
            <a:chExt cx="898125" cy="1063868"/>
          </a:xfrm>
        </p:grpSpPr>
        <p:sp>
          <p:nvSpPr>
            <p:cNvPr id="124" name="Beaker_F196" title="Icon of a scientific flask with liquid in it">
              <a:extLst>
                <a:ext uri="{FF2B5EF4-FFF2-40B4-BE49-F238E27FC236}">
                  <a16:creationId xmlns:a16="http://schemas.microsoft.com/office/drawing/2014/main" id="{B921D617-60F1-4BA4-8F5C-7F1F08AAFDC1}"/>
                </a:ext>
              </a:extLst>
            </p:cNvPr>
            <p:cNvSpPr>
              <a:spLocks noChangeAspect="1" noEditPoints="1"/>
            </p:cNvSpPr>
            <p:nvPr/>
          </p:nvSpPr>
          <p:spPr bwMode="auto">
            <a:xfrm>
              <a:off x="6383033" y="3971982"/>
              <a:ext cx="534108" cy="617129"/>
            </a:xfrm>
            <a:custGeom>
              <a:avLst/>
              <a:gdLst>
                <a:gd name="T0" fmla="*/ 2433 w 3250"/>
                <a:gd name="T1" fmla="*/ 2127 h 3754"/>
                <a:gd name="T2" fmla="*/ 1894 w 3250"/>
                <a:gd name="T3" fmla="*/ 2002 h 3754"/>
                <a:gd name="T4" fmla="*/ 1355 w 3250"/>
                <a:gd name="T5" fmla="*/ 2252 h 3754"/>
                <a:gd name="T6" fmla="*/ 817 w 3250"/>
                <a:gd name="T7" fmla="*/ 2127 h 3754"/>
                <a:gd name="T8" fmla="*/ 874 w 3250"/>
                <a:gd name="T9" fmla="*/ 0 h 3754"/>
                <a:gd name="T10" fmla="*/ 1249 w 3250"/>
                <a:gd name="T11" fmla="*/ 0 h 3754"/>
                <a:gd name="T12" fmla="*/ 1249 w 3250"/>
                <a:gd name="T13" fmla="*/ 1306 h 3754"/>
                <a:gd name="T14" fmla="*/ 1213 w 3250"/>
                <a:gd name="T15" fmla="*/ 1437 h 3754"/>
                <a:gd name="T16" fmla="*/ 100 w 3250"/>
                <a:gd name="T17" fmla="*/ 3375 h 3754"/>
                <a:gd name="T18" fmla="*/ 315 w 3250"/>
                <a:gd name="T19" fmla="*/ 3754 h 3754"/>
                <a:gd name="T20" fmla="*/ 2936 w 3250"/>
                <a:gd name="T21" fmla="*/ 3754 h 3754"/>
                <a:gd name="T22" fmla="*/ 3150 w 3250"/>
                <a:gd name="T23" fmla="*/ 3376 h 3754"/>
                <a:gd name="T24" fmla="*/ 2037 w 3250"/>
                <a:gd name="T25" fmla="*/ 1437 h 3754"/>
                <a:gd name="T26" fmla="*/ 2000 w 3250"/>
                <a:gd name="T27" fmla="*/ 1306 h 3754"/>
                <a:gd name="T28" fmla="*/ 2000 w 3250"/>
                <a:gd name="T29" fmla="*/ 0 h 3754"/>
                <a:gd name="T30" fmla="*/ 2376 w 3250"/>
                <a:gd name="T31" fmla="*/ 0 h 3754"/>
                <a:gd name="T32" fmla="*/ 874 w 3250"/>
                <a:gd name="T33" fmla="*/ 3254 h 3754"/>
                <a:gd name="T34" fmla="*/ 1124 w 3250"/>
                <a:gd name="T35" fmla="*/ 3254 h 3754"/>
                <a:gd name="T36" fmla="*/ 1375 w 3250"/>
                <a:gd name="T37" fmla="*/ 2905 h 3754"/>
                <a:gd name="T38" fmla="*/ 1625 w 3250"/>
                <a:gd name="T39" fmla="*/ 2905 h 3754"/>
                <a:gd name="T40" fmla="*/ 874 w 3250"/>
                <a:gd name="T41" fmla="*/ 2601 h 3754"/>
                <a:gd name="T42" fmla="*/ 1124 w 3250"/>
                <a:gd name="T43" fmla="*/ 2601 h 3754"/>
                <a:gd name="T44" fmla="*/ 1875 w 3250"/>
                <a:gd name="T45" fmla="*/ 2655 h 3754"/>
                <a:gd name="T46" fmla="*/ 2125 w 3250"/>
                <a:gd name="T47" fmla="*/ 2655 h 3754"/>
                <a:gd name="T48" fmla="*/ 2376 w 3250"/>
                <a:gd name="T49" fmla="*/ 3254 h 3754"/>
                <a:gd name="T50" fmla="*/ 2626 w 3250"/>
                <a:gd name="T51" fmla="*/ 3254 h 3754"/>
                <a:gd name="T52" fmla="*/ 1625 w 3250"/>
                <a:gd name="T53" fmla="*/ 3375 h 3754"/>
                <a:gd name="T54" fmla="*/ 1875 w 3250"/>
                <a:gd name="T55" fmla="*/ 3375 h 3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0" h="3754">
                  <a:moveTo>
                    <a:pt x="2433" y="2127"/>
                  </a:moveTo>
                  <a:cubicBezTo>
                    <a:pt x="2433" y="2127"/>
                    <a:pt x="2164" y="2002"/>
                    <a:pt x="1894" y="2002"/>
                  </a:cubicBezTo>
                  <a:cubicBezTo>
                    <a:pt x="1625" y="2002"/>
                    <a:pt x="1625" y="2252"/>
                    <a:pt x="1355" y="2252"/>
                  </a:cubicBezTo>
                  <a:cubicBezTo>
                    <a:pt x="1086" y="2252"/>
                    <a:pt x="817" y="2127"/>
                    <a:pt x="817" y="2127"/>
                  </a:cubicBezTo>
                  <a:moveTo>
                    <a:pt x="874" y="0"/>
                  </a:moveTo>
                  <a:cubicBezTo>
                    <a:pt x="1249" y="0"/>
                    <a:pt x="1249" y="0"/>
                    <a:pt x="1249" y="0"/>
                  </a:cubicBezTo>
                  <a:cubicBezTo>
                    <a:pt x="1249" y="1306"/>
                    <a:pt x="1249" y="1306"/>
                    <a:pt x="1249" y="1306"/>
                  </a:cubicBezTo>
                  <a:cubicBezTo>
                    <a:pt x="1249" y="1352"/>
                    <a:pt x="1237" y="1397"/>
                    <a:pt x="1213" y="1437"/>
                  </a:cubicBezTo>
                  <a:cubicBezTo>
                    <a:pt x="100" y="3375"/>
                    <a:pt x="100" y="3375"/>
                    <a:pt x="100" y="3375"/>
                  </a:cubicBezTo>
                  <a:cubicBezTo>
                    <a:pt x="0" y="3542"/>
                    <a:pt x="120" y="3754"/>
                    <a:pt x="315" y="3754"/>
                  </a:cubicBezTo>
                  <a:cubicBezTo>
                    <a:pt x="2936" y="3754"/>
                    <a:pt x="2936" y="3754"/>
                    <a:pt x="2936" y="3754"/>
                  </a:cubicBezTo>
                  <a:cubicBezTo>
                    <a:pt x="3130" y="3754"/>
                    <a:pt x="3250" y="3543"/>
                    <a:pt x="3150" y="3376"/>
                  </a:cubicBezTo>
                  <a:cubicBezTo>
                    <a:pt x="2037" y="1437"/>
                    <a:pt x="2037" y="1437"/>
                    <a:pt x="2037" y="1437"/>
                  </a:cubicBezTo>
                  <a:cubicBezTo>
                    <a:pt x="2013" y="1397"/>
                    <a:pt x="2000" y="1352"/>
                    <a:pt x="2000" y="1306"/>
                  </a:cubicBezTo>
                  <a:cubicBezTo>
                    <a:pt x="2000" y="0"/>
                    <a:pt x="2000" y="0"/>
                    <a:pt x="2000" y="0"/>
                  </a:cubicBezTo>
                  <a:cubicBezTo>
                    <a:pt x="2376" y="0"/>
                    <a:pt x="2376" y="0"/>
                    <a:pt x="2376" y="0"/>
                  </a:cubicBezTo>
                  <a:moveTo>
                    <a:pt x="874" y="3254"/>
                  </a:moveTo>
                  <a:cubicBezTo>
                    <a:pt x="1124" y="3254"/>
                    <a:pt x="1124" y="3254"/>
                    <a:pt x="1124" y="3254"/>
                  </a:cubicBezTo>
                  <a:moveTo>
                    <a:pt x="1375" y="2905"/>
                  </a:moveTo>
                  <a:cubicBezTo>
                    <a:pt x="1625" y="2905"/>
                    <a:pt x="1625" y="2905"/>
                    <a:pt x="1625" y="2905"/>
                  </a:cubicBezTo>
                  <a:moveTo>
                    <a:pt x="874" y="2601"/>
                  </a:moveTo>
                  <a:cubicBezTo>
                    <a:pt x="1124" y="2601"/>
                    <a:pt x="1124" y="2601"/>
                    <a:pt x="1124" y="2601"/>
                  </a:cubicBezTo>
                  <a:moveTo>
                    <a:pt x="1875" y="2655"/>
                  </a:moveTo>
                  <a:cubicBezTo>
                    <a:pt x="2125" y="2655"/>
                    <a:pt x="2125" y="2655"/>
                    <a:pt x="2125" y="2655"/>
                  </a:cubicBezTo>
                  <a:moveTo>
                    <a:pt x="2376" y="3254"/>
                  </a:moveTo>
                  <a:cubicBezTo>
                    <a:pt x="2626" y="3254"/>
                    <a:pt x="2626" y="3254"/>
                    <a:pt x="2626" y="3254"/>
                  </a:cubicBezTo>
                  <a:moveTo>
                    <a:pt x="1625" y="3375"/>
                  </a:moveTo>
                  <a:cubicBezTo>
                    <a:pt x="1875" y="3375"/>
                    <a:pt x="1875" y="3375"/>
                    <a:pt x="1875" y="33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5" name="TextBox 124">
              <a:extLst>
                <a:ext uri="{FF2B5EF4-FFF2-40B4-BE49-F238E27FC236}">
                  <a16:creationId xmlns:a16="http://schemas.microsoft.com/office/drawing/2014/main" id="{B8E1B9F0-882C-4FE3-9372-7182DC12443A}"/>
                </a:ext>
              </a:extLst>
            </p:cNvPr>
            <p:cNvSpPr txBox="1"/>
            <p:nvPr/>
          </p:nvSpPr>
          <p:spPr>
            <a:xfrm>
              <a:off x="6270681" y="4697296"/>
              <a:ext cx="898125" cy="338554"/>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tuning</a:t>
              </a:r>
            </a:p>
          </p:txBody>
        </p:sp>
      </p:grpSp>
      <p:grpSp>
        <p:nvGrpSpPr>
          <p:cNvPr id="4" name="Group 3">
            <a:extLst>
              <a:ext uri="{FF2B5EF4-FFF2-40B4-BE49-F238E27FC236}">
                <a16:creationId xmlns:a16="http://schemas.microsoft.com/office/drawing/2014/main" id="{59F6EFAA-5B5A-4E43-9562-963881044E3B}"/>
              </a:ext>
            </a:extLst>
          </p:cNvPr>
          <p:cNvGrpSpPr/>
          <p:nvPr/>
        </p:nvGrpSpPr>
        <p:grpSpPr>
          <a:xfrm>
            <a:off x="6794413" y="2351651"/>
            <a:ext cx="673594" cy="921034"/>
            <a:chOff x="9233218" y="3834691"/>
            <a:chExt cx="898125" cy="1228045"/>
          </a:xfrm>
        </p:grpSpPr>
        <p:sp>
          <p:nvSpPr>
            <p:cNvPr id="127" name="3D" title="Icon of a 3D box with square points on each corner">
              <a:extLst>
                <a:ext uri="{FF2B5EF4-FFF2-40B4-BE49-F238E27FC236}">
                  <a16:creationId xmlns:a16="http://schemas.microsoft.com/office/drawing/2014/main" id="{560EBD7A-DDCA-4543-ADE7-D31B26C7BB39}"/>
                </a:ext>
              </a:extLst>
            </p:cNvPr>
            <p:cNvSpPr>
              <a:spLocks noChangeAspect="1" noEditPoints="1"/>
            </p:cNvSpPr>
            <p:nvPr/>
          </p:nvSpPr>
          <p:spPr bwMode="auto">
            <a:xfrm>
              <a:off x="9258199" y="3834691"/>
              <a:ext cx="740544" cy="791855"/>
            </a:xfrm>
            <a:custGeom>
              <a:avLst/>
              <a:gdLst>
                <a:gd name="T0" fmla="*/ 67 w 534"/>
                <a:gd name="T1" fmla="*/ 117 h 571"/>
                <a:gd name="T2" fmla="*/ 232 w 534"/>
                <a:gd name="T3" fmla="*/ 35 h 571"/>
                <a:gd name="T4" fmla="*/ 302 w 534"/>
                <a:gd name="T5" fmla="*/ 33 h 571"/>
                <a:gd name="T6" fmla="*/ 467 w 534"/>
                <a:gd name="T7" fmla="*/ 117 h 571"/>
                <a:gd name="T8" fmla="*/ 534 w 534"/>
                <a:gd name="T9" fmla="*/ 461 h 571"/>
                <a:gd name="T10" fmla="*/ 534 w 534"/>
                <a:gd name="T11" fmla="*/ 427 h 571"/>
                <a:gd name="T12" fmla="*/ 467 w 534"/>
                <a:gd name="T13" fmla="*/ 427 h 571"/>
                <a:gd name="T14" fmla="*/ 467 w 534"/>
                <a:gd name="T15" fmla="*/ 495 h 571"/>
                <a:gd name="T16" fmla="*/ 534 w 534"/>
                <a:gd name="T17" fmla="*/ 495 h 571"/>
                <a:gd name="T18" fmla="*/ 534 w 534"/>
                <a:gd name="T19" fmla="*/ 461 h 571"/>
                <a:gd name="T20" fmla="*/ 302 w 534"/>
                <a:gd name="T21" fmla="*/ 537 h 571"/>
                <a:gd name="T22" fmla="*/ 302 w 534"/>
                <a:gd name="T23" fmla="*/ 502 h 571"/>
                <a:gd name="T24" fmla="*/ 232 w 534"/>
                <a:gd name="T25" fmla="*/ 502 h 571"/>
                <a:gd name="T26" fmla="*/ 232 w 534"/>
                <a:gd name="T27" fmla="*/ 571 h 571"/>
                <a:gd name="T28" fmla="*/ 302 w 534"/>
                <a:gd name="T29" fmla="*/ 571 h 571"/>
                <a:gd name="T30" fmla="*/ 302 w 534"/>
                <a:gd name="T31" fmla="*/ 537 h 571"/>
                <a:gd name="T32" fmla="*/ 67 w 534"/>
                <a:gd name="T33" fmla="*/ 461 h 571"/>
                <a:gd name="T34" fmla="*/ 67 w 534"/>
                <a:gd name="T35" fmla="*/ 427 h 571"/>
                <a:gd name="T36" fmla="*/ 0 w 534"/>
                <a:gd name="T37" fmla="*/ 427 h 571"/>
                <a:gd name="T38" fmla="*/ 0 w 534"/>
                <a:gd name="T39" fmla="*/ 495 h 571"/>
                <a:gd name="T40" fmla="*/ 67 w 534"/>
                <a:gd name="T41" fmla="*/ 495 h 571"/>
                <a:gd name="T42" fmla="*/ 67 w 534"/>
                <a:gd name="T43" fmla="*/ 461 h 571"/>
                <a:gd name="T44" fmla="*/ 67 w 534"/>
                <a:gd name="T45" fmla="*/ 152 h 571"/>
                <a:gd name="T46" fmla="*/ 67 w 534"/>
                <a:gd name="T47" fmla="*/ 117 h 571"/>
                <a:gd name="T48" fmla="*/ 0 w 534"/>
                <a:gd name="T49" fmla="*/ 117 h 571"/>
                <a:gd name="T50" fmla="*/ 0 w 534"/>
                <a:gd name="T51" fmla="*/ 186 h 571"/>
                <a:gd name="T52" fmla="*/ 67 w 534"/>
                <a:gd name="T53" fmla="*/ 186 h 571"/>
                <a:gd name="T54" fmla="*/ 67 w 534"/>
                <a:gd name="T55" fmla="*/ 152 h 571"/>
                <a:gd name="T56" fmla="*/ 302 w 534"/>
                <a:gd name="T57" fmla="*/ 227 h 571"/>
                <a:gd name="T58" fmla="*/ 302 w 534"/>
                <a:gd name="T59" fmla="*/ 193 h 571"/>
                <a:gd name="T60" fmla="*/ 232 w 534"/>
                <a:gd name="T61" fmla="*/ 193 h 571"/>
                <a:gd name="T62" fmla="*/ 232 w 534"/>
                <a:gd name="T63" fmla="*/ 261 h 571"/>
                <a:gd name="T64" fmla="*/ 302 w 534"/>
                <a:gd name="T65" fmla="*/ 261 h 571"/>
                <a:gd name="T66" fmla="*/ 302 w 534"/>
                <a:gd name="T67" fmla="*/ 227 h 571"/>
                <a:gd name="T68" fmla="*/ 302 w 534"/>
                <a:gd name="T69" fmla="*/ 33 h 571"/>
                <a:gd name="T70" fmla="*/ 302 w 534"/>
                <a:gd name="T71" fmla="*/ 0 h 571"/>
                <a:gd name="T72" fmla="*/ 232 w 534"/>
                <a:gd name="T73" fmla="*/ 0 h 571"/>
                <a:gd name="T74" fmla="*/ 232 w 534"/>
                <a:gd name="T75" fmla="*/ 69 h 571"/>
                <a:gd name="T76" fmla="*/ 302 w 534"/>
                <a:gd name="T77" fmla="*/ 69 h 571"/>
                <a:gd name="T78" fmla="*/ 302 w 534"/>
                <a:gd name="T79" fmla="*/ 33 h 571"/>
                <a:gd name="T80" fmla="*/ 534 w 534"/>
                <a:gd name="T81" fmla="*/ 152 h 571"/>
                <a:gd name="T82" fmla="*/ 534 w 534"/>
                <a:gd name="T83" fmla="*/ 117 h 571"/>
                <a:gd name="T84" fmla="*/ 467 w 534"/>
                <a:gd name="T85" fmla="*/ 117 h 571"/>
                <a:gd name="T86" fmla="*/ 467 w 534"/>
                <a:gd name="T87" fmla="*/ 186 h 571"/>
                <a:gd name="T88" fmla="*/ 534 w 534"/>
                <a:gd name="T89" fmla="*/ 186 h 571"/>
                <a:gd name="T90" fmla="*/ 534 w 534"/>
                <a:gd name="T91" fmla="*/ 152 h 571"/>
                <a:gd name="T92" fmla="*/ 302 w 534"/>
                <a:gd name="T93" fmla="*/ 229 h 571"/>
                <a:gd name="T94" fmla="*/ 467 w 534"/>
                <a:gd name="T95" fmla="*/ 152 h 571"/>
                <a:gd name="T96" fmla="*/ 501 w 534"/>
                <a:gd name="T97" fmla="*/ 186 h 571"/>
                <a:gd name="T98" fmla="*/ 501 w 534"/>
                <a:gd name="T99" fmla="*/ 427 h 571"/>
                <a:gd name="T100" fmla="*/ 268 w 534"/>
                <a:gd name="T101" fmla="*/ 261 h 571"/>
                <a:gd name="T102" fmla="*/ 268 w 534"/>
                <a:gd name="T103" fmla="*/ 502 h 571"/>
                <a:gd name="T104" fmla="*/ 34 w 534"/>
                <a:gd name="T105" fmla="*/ 186 h 571"/>
                <a:gd name="T106" fmla="*/ 34 w 534"/>
                <a:gd name="T107" fmla="*/ 427 h 571"/>
                <a:gd name="T108" fmla="*/ 67 w 534"/>
                <a:gd name="T109" fmla="*/ 152 h 571"/>
                <a:gd name="T110" fmla="*/ 232 w 534"/>
                <a:gd name="T111" fmla="*/ 229 h 571"/>
                <a:gd name="T112" fmla="*/ 302 w 534"/>
                <a:gd name="T113" fmla="*/ 537 h 571"/>
                <a:gd name="T114" fmla="*/ 467 w 534"/>
                <a:gd name="T115" fmla="*/ 461 h 571"/>
                <a:gd name="T116" fmla="*/ 232 w 534"/>
                <a:gd name="T117" fmla="*/ 539 h 571"/>
                <a:gd name="T118" fmla="*/ 67 w 534"/>
                <a:gd name="T119" fmla="*/ 46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571">
                  <a:moveTo>
                    <a:pt x="67" y="117"/>
                  </a:moveTo>
                  <a:lnTo>
                    <a:pt x="232" y="35"/>
                  </a:lnTo>
                  <a:moveTo>
                    <a:pt x="302" y="33"/>
                  </a:moveTo>
                  <a:lnTo>
                    <a:pt x="467" y="117"/>
                  </a:lnTo>
                  <a:moveTo>
                    <a:pt x="534" y="461"/>
                  </a:moveTo>
                  <a:lnTo>
                    <a:pt x="534" y="427"/>
                  </a:lnTo>
                  <a:lnTo>
                    <a:pt x="467" y="427"/>
                  </a:lnTo>
                  <a:lnTo>
                    <a:pt x="467" y="495"/>
                  </a:lnTo>
                  <a:lnTo>
                    <a:pt x="534" y="495"/>
                  </a:lnTo>
                  <a:lnTo>
                    <a:pt x="534" y="461"/>
                  </a:lnTo>
                  <a:moveTo>
                    <a:pt x="302" y="537"/>
                  </a:moveTo>
                  <a:lnTo>
                    <a:pt x="302" y="502"/>
                  </a:lnTo>
                  <a:lnTo>
                    <a:pt x="232" y="502"/>
                  </a:lnTo>
                  <a:lnTo>
                    <a:pt x="232" y="571"/>
                  </a:lnTo>
                  <a:lnTo>
                    <a:pt x="302" y="571"/>
                  </a:lnTo>
                  <a:lnTo>
                    <a:pt x="302" y="537"/>
                  </a:lnTo>
                  <a:moveTo>
                    <a:pt x="67" y="461"/>
                  </a:moveTo>
                  <a:lnTo>
                    <a:pt x="67" y="427"/>
                  </a:lnTo>
                  <a:lnTo>
                    <a:pt x="0" y="427"/>
                  </a:lnTo>
                  <a:lnTo>
                    <a:pt x="0" y="495"/>
                  </a:lnTo>
                  <a:lnTo>
                    <a:pt x="67" y="495"/>
                  </a:lnTo>
                  <a:lnTo>
                    <a:pt x="67" y="461"/>
                  </a:lnTo>
                  <a:moveTo>
                    <a:pt x="67" y="152"/>
                  </a:moveTo>
                  <a:lnTo>
                    <a:pt x="67" y="117"/>
                  </a:lnTo>
                  <a:lnTo>
                    <a:pt x="0" y="117"/>
                  </a:lnTo>
                  <a:lnTo>
                    <a:pt x="0" y="186"/>
                  </a:lnTo>
                  <a:lnTo>
                    <a:pt x="67" y="186"/>
                  </a:lnTo>
                  <a:lnTo>
                    <a:pt x="67" y="152"/>
                  </a:lnTo>
                  <a:moveTo>
                    <a:pt x="302" y="227"/>
                  </a:moveTo>
                  <a:lnTo>
                    <a:pt x="302" y="193"/>
                  </a:lnTo>
                  <a:lnTo>
                    <a:pt x="232" y="193"/>
                  </a:lnTo>
                  <a:lnTo>
                    <a:pt x="232" y="261"/>
                  </a:lnTo>
                  <a:lnTo>
                    <a:pt x="302" y="261"/>
                  </a:lnTo>
                  <a:lnTo>
                    <a:pt x="302" y="227"/>
                  </a:lnTo>
                  <a:moveTo>
                    <a:pt x="302" y="33"/>
                  </a:moveTo>
                  <a:lnTo>
                    <a:pt x="302" y="0"/>
                  </a:lnTo>
                  <a:lnTo>
                    <a:pt x="232" y="0"/>
                  </a:lnTo>
                  <a:lnTo>
                    <a:pt x="232" y="69"/>
                  </a:lnTo>
                  <a:lnTo>
                    <a:pt x="302" y="69"/>
                  </a:lnTo>
                  <a:lnTo>
                    <a:pt x="302" y="33"/>
                  </a:lnTo>
                  <a:moveTo>
                    <a:pt x="534" y="152"/>
                  </a:moveTo>
                  <a:lnTo>
                    <a:pt x="534" y="117"/>
                  </a:lnTo>
                  <a:lnTo>
                    <a:pt x="467" y="117"/>
                  </a:lnTo>
                  <a:lnTo>
                    <a:pt x="467" y="186"/>
                  </a:lnTo>
                  <a:lnTo>
                    <a:pt x="534" y="186"/>
                  </a:lnTo>
                  <a:lnTo>
                    <a:pt x="534" y="152"/>
                  </a:lnTo>
                  <a:moveTo>
                    <a:pt x="302" y="229"/>
                  </a:moveTo>
                  <a:lnTo>
                    <a:pt x="467" y="152"/>
                  </a:lnTo>
                  <a:moveTo>
                    <a:pt x="501" y="186"/>
                  </a:moveTo>
                  <a:lnTo>
                    <a:pt x="501" y="427"/>
                  </a:lnTo>
                  <a:moveTo>
                    <a:pt x="268" y="261"/>
                  </a:moveTo>
                  <a:lnTo>
                    <a:pt x="268" y="502"/>
                  </a:lnTo>
                  <a:moveTo>
                    <a:pt x="34" y="186"/>
                  </a:moveTo>
                  <a:lnTo>
                    <a:pt x="34" y="427"/>
                  </a:lnTo>
                  <a:moveTo>
                    <a:pt x="67" y="152"/>
                  </a:moveTo>
                  <a:lnTo>
                    <a:pt x="232" y="229"/>
                  </a:lnTo>
                  <a:moveTo>
                    <a:pt x="302" y="537"/>
                  </a:moveTo>
                  <a:lnTo>
                    <a:pt x="467" y="461"/>
                  </a:lnTo>
                  <a:moveTo>
                    <a:pt x="232" y="539"/>
                  </a:moveTo>
                  <a:lnTo>
                    <a:pt x="67" y="461"/>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8" name="TextBox 127">
              <a:extLst>
                <a:ext uri="{FF2B5EF4-FFF2-40B4-BE49-F238E27FC236}">
                  <a16:creationId xmlns:a16="http://schemas.microsoft.com/office/drawing/2014/main" id="{C8F0F83A-5565-4DB9-B46F-9FA20B59BDAC}"/>
                </a:ext>
              </a:extLst>
            </p:cNvPr>
            <p:cNvSpPr txBox="1"/>
            <p:nvPr/>
          </p:nvSpPr>
          <p:spPr>
            <a:xfrm>
              <a:off x="9233218" y="4693404"/>
              <a:ext cx="898125"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model</a:t>
              </a:r>
            </a:p>
          </p:txBody>
        </p:sp>
      </p:grpSp>
      <p:grpSp>
        <p:nvGrpSpPr>
          <p:cNvPr id="129" name="Group 128">
            <a:extLst>
              <a:ext uri="{FF2B5EF4-FFF2-40B4-BE49-F238E27FC236}">
                <a16:creationId xmlns:a16="http://schemas.microsoft.com/office/drawing/2014/main" id="{634882F6-2E25-482C-A6E5-5858E9593139}"/>
              </a:ext>
            </a:extLst>
          </p:cNvPr>
          <p:cNvGrpSpPr/>
          <p:nvPr/>
        </p:nvGrpSpPr>
        <p:grpSpPr>
          <a:xfrm>
            <a:off x="7617443" y="2372196"/>
            <a:ext cx="993594" cy="894977"/>
            <a:chOff x="9743316" y="3823011"/>
            <a:chExt cx="1324792" cy="1193302"/>
          </a:xfrm>
        </p:grpSpPr>
        <p:sp>
          <p:nvSpPr>
            <p:cNvPr id="130" name="Browser" title="Icon of a browser window">
              <a:extLst>
                <a:ext uri="{FF2B5EF4-FFF2-40B4-BE49-F238E27FC236}">
                  <a16:creationId xmlns:a16="http://schemas.microsoft.com/office/drawing/2014/main" id="{D9AAC9D2-05A7-4C41-AF41-5EE65AD36E89}"/>
                </a:ext>
              </a:extLst>
            </p:cNvPr>
            <p:cNvSpPr>
              <a:spLocks noChangeAspect="1" noEditPoints="1"/>
            </p:cNvSpPr>
            <p:nvPr/>
          </p:nvSpPr>
          <p:spPr bwMode="auto">
            <a:xfrm>
              <a:off x="9793479" y="3823011"/>
              <a:ext cx="893744" cy="715277"/>
            </a:xfrm>
            <a:custGeom>
              <a:avLst/>
              <a:gdLst>
                <a:gd name="T0" fmla="*/ 3750 w 3750"/>
                <a:gd name="T1" fmla="*/ 3000 h 3000"/>
                <a:gd name="T2" fmla="*/ 0 w 3750"/>
                <a:gd name="T3" fmla="*/ 3000 h 3000"/>
                <a:gd name="T4" fmla="*/ 0 w 3750"/>
                <a:gd name="T5" fmla="*/ 0 h 3000"/>
                <a:gd name="T6" fmla="*/ 3750 w 3750"/>
                <a:gd name="T7" fmla="*/ 0 h 3000"/>
                <a:gd name="T8" fmla="*/ 3750 w 3750"/>
                <a:gd name="T9" fmla="*/ 3000 h 3000"/>
                <a:gd name="T10" fmla="*/ 0 w 3750"/>
                <a:gd name="T11" fmla="*/ 750 h 3000"/>
                <a:gd name="T12" fmla="*/ 3750 w 3750"/>
                <a:gd name="T13" fmla="*/ 750 h 3000"/>
                <a:gd name="T14" fmla="*/ 3335 w 3750"/>
                <a:gd name="T15" fmla="*/ 375 h 3000"/>
                <a:gd name="T16" fmla="*/ 3375 w 3750"/>
                <a:gd name="T17" fmla="*/ 415 h 3000"/>
                <a:gd name="T18" fmla="*/ 3414 w 3750"/>
                <a:gd name="T19" fmla="*/ 375 h 3000"/>
                <a:gd name="T20" fmla="*/ 3375 w 3750"/>
                <a:gd name="T21" fmla="*/ 336 h 3000"/>
                <a:gd name="T22" fmla="*/ 3335 w 3750"/>
                <a:gd name="T23" fmla="*/ 375 h 3000"/>
                <a:gd name="T24" fmla="*/ 2886 w 3750"/>
                <a:gd name="T25" fmla="*/ 375 h 3000"/>
                <a:gd name="T26" fmla="*/ 2925 w 3750"/>
                <a:gd name="T27" fmla="*/ 415 h 3000"/>
                <a:gd name="T28" fmla="*/ 2965 w 3750"/>
                <a:gd name="T29" fmla="*/ 375 h 3000"/>
                <a:gd name="T30" fmla="*/ 2925 w 3750"/>
                <a:gd name="T31" fmla="*/ 336 h 3000"/>
                <a:gd name="T32" fmla="*/ 2886 w 3750"/>
                <a:gd name="T33" fmla="*/ 375 h 3000"/>
                <a:gd name="T34" fmla="*/ 2437 w 3750"/>
                <a:gd name="T35" fmla="*/ 375 h 3000"/>
                <a:gd name="T36" fmla="*/ 2476 w 3750"/>
                <a:gd name="T37" fmla="*/ 415 h 3000"/>
                <a:gd name="T38" fmla="*/ 2516 w 3750"/>
                <a:gd name="T39" fmla="*/ 375 h 3000"/>
                <a:gd name="T40" fmla="*/ 2476 w 3750"/>
                <a:gd name="T41" fmla="*/ 336 h 3000"/>
                <a:gd name="T42" fmla="*/ 2437 w 3750"/>
                <a:gd name="T43" fmla="*/ 37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0" h="3000">
                  <a:moveTo>
                    <a:pt x="3750" y="3000"/>
                  </a:moveTo>
                  <a:cubicBezTo>
                    <a:pt x="0" y="3000"/>
                    <a:pt x="0" y="3000"/>
                    <a:pt x="0" y="3000"/>
                  </a:cubicBezTo>
                  <a:cubicBezTo>
                    <a:pt x="0" y="0"/>
                    <a:pt x="0" y="0"/>
                    <a:pt x="0" y="0"/>
                  </a:cubicBezTo>
                  <a:cubicBezTo>
                    <a:pt x="3750" y="0"/>
                    <a:pt x="3750" y="0"/>
                    <a:pt x="3750" y="0"/>
                  </a:cubicBezTo>
                  <a:lnTo>
                    <a:pt x="3750" y="3000"/>
                  </a:lnTo>
                  <a:close/>
                  <a:moveTo>
                    <a:pt x="0" y="750"/>
                  </a:moveTo>
                  <a:cubicBezTo>
                    <a:pt x="3750" y="750"/>
                    <a:pt x="3750" y="750"/>
                    <a:pt x="3750" y="750"/>
                  </a:cubicBezTo>
                  <a:moveTo>
                    <a:pt x="3335" y="375"/>
                  </a:moveTo>
                  <a:cubicBezTo>
                    <a:pt x="3335" y="397"/>
                    <a:pt x="3353" y="415"/>
                    <a:pt x="3375" y="415"/>
                  </a:cubicBezTo>
                  <a:cubicBezTo>
                    <a:pt x="3397" y="415"/>
                    <a:pt x="3414" y="397"/>
                    <a:pt x="3414" y="375"/>
                  </a:cubicBezTo>
                  <a:cubicBezTo>
                    <a:pt x="3414" y="353"/>
                    <a:pt x="3397" y="336"/>
                    <a:pt x="3375" y="336"/>
                  </a:cubicBezTo>
                  <a:cubicBezTo>
                    <a:pt x="3353" y="336"/>
                    <a:pt x="3335" y="353"/>
                    <a:pt x="3335" y="375"/>
                  </a:cubicBezTo>
                  <a:close/>
                  <a:moveTo>
                    <a:pt x="2886" y="375"/>
                  </a:moveTo>
                  <a:cubicBezTo>
                    <a:pt x="2886" y="397"/>
                    <a:pt x="2904" y="415"/>
                    <a:pt x="2925" y="415"/>
                  </a:cubicBezTo>
                  <a:cubicBezTo>
                    <a:pt x="2947" y="415"/>
                    <a:pt x="2965" y="397"/>
                    <a:pt x="2965" y="375"/>
                  </a:cubicBezTo>
                  <a:cubicBezTo>
                    <a:pt x="2965" y="353"/>
                    <a:pt x="2947" y="336"/>
                    <a:pt x="2925" y="336"/>
                  </a:cubicBezTo>
                  <a:cubicBezTo>
                    <a:pt x="2904" y="336"/>
                    <a:pt x="2886" y="353"/>
                    <a:pt x="2886" y="375"/>
                  </a:cubicBezTo>
                  <a:close/>
                  <a:moveTo>
                    <a:pt x="2437" y="375"/>
                  </a:moveTo>
                  <a:cubicBezTo>
                    <a:pt x="2437" y="397"/>
                    <a:pt x="2454" y="415"/>
                    <a:pt x="2476" y="415"/>
                  </a:cubicBezTo>
                  <a:cubicBezTo>
                    <a:pt x="2498" y="415"/>
                    <a:pt x="2516" y="397"/>
                    <a:pt x="2516" y="375"/>
                  </a:cubicBezTo>
                  <a:cubicBezTo>
                    <a:pt x="2516" y="353"/>
                    <a:pt x="2498" y="336"/>
                    <a:pt x="2476" y="336"/>
                  </a:cubicBezTo>
                  <a:cubicBezTo>
                    <a:pt x="2454" y="336"/>
                    <a:pt x="2437" y="353"/>
                    <a:pt x="2437" y="375"/>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31" name="TextBox 130">
              <a:extLst>
                <a:ext uri="{FF2B5EF4-FFF2-40B4-BE49-F238E27FC236}">
                  <a16:creationId xmlns:a16="http://schemas.microsoft.com/office/drawing/2014/main" id="{5DEA47CB-611D-4954-8649-54DFF8FA1354}"/>
                </a:ext>
              </a:extLst>
            </p:cNvPr>
            <p:cNvSpPr txBox="1"/>
            <p:nvPr/>
          </p:nvSpPr>
          <p:spPr>
            <a:xfrm>
              <a:off x="9743316" y="4646981"/>
              <a:ext cx="1324792"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application</a:t>
              </a:r>
            </a:p>
          </p:txBody>
        </p:sp>
      </p:grpSp>
      <p:sp>
        <p:nvSpPr>
          <p:cNvPr id="2" name="Title 1">
            <a:extLst>
              <a:ext uri="{FF2B5EF4-FFF2-40B4-BE49-F238E27FC236}">
                <a16:creationId xmlns:a16="http://schemas.microsoft.com/office/drawing/2014/main" id="{941F6541-5B5A-40CD-A686-204B16517FC0}"/>
              </a:ext>
            </a:extLst>
          </p:cNvPr>
          <p:cNvSpPr>
            <a:spLocks noGrp="1"/>
          </p:cNvSpPr>
          <p:nvPr>
            <p:ph type="title"/>
          </p:nvPr>
        </p:nvSpPr>
        <p:spPr>
          <a:xfrm>
            <a:off x="732408" y="103628"/>
            <a:ext cx="6866100" cy="857400"/>
          </a:xfrm>
        </p:spPr>
        <p:txBody>
          <a:bodyPr/>
          <a:lstStyle/>
          <a:p>
            <a:r>
              <a:rPr lang="en-US" altLang="zh-CN" sz="3300" dirty="0"/>
              <a:t>Machine Learning Workflow</a:t>
            </a:r>
            <a:endParaRPr lang="en-US" sz="3300" dirty="0"/>
          </a:p>
        </p:txBody>
      </p:sp>
      <p:grpSp>
        <p:nvGrpSpPr>
          <p:cNvPr id="3" name="Group 2">
            <a:extLst>
              <a:ext uri="{FF2B5EF4-FFF2-40B4-BE49-F238E27FC236}">
                <a16:creationId xmlns:a16="http://schemas.microsoft.com/office/drawing/2014/main" id="{4147EF9E-E041-4ED0-998D-AF2BC0EA2D36}"/>
              </a:ext>
            </a:extLst>
          </p:cNvPr>
          <p:cNvGrpSpPr/>
          <p:nvPr/>
        </p:nvGrpSpPr>
        <p:grpSpPr>
          <a:xfrm>
            <a:off x="5713870" y="2400791"/>
            <a:ext cx="1140925" cy="877426"/>
            <a:chOff x="7792494" y="3900210"/>
            <a:chExt cx="1521233" cy="1169900"/>
          </a:xfrm>
        </p:grpSpPr>
        <p:sp>
          <p:nvSpPr>
            <p:cNvPr id="51" name="TextBox 50">
              <a:extLst>
                <a:ext uri="{FF2B5EF4-FFF2-40B4-BE49-F238E27FC236}">
                  <a16:creationId xmlns:a16="http://schemas.microsoft.com/office/drawing/2014/main" id="{B8D15501-A12F-4F47-971B-2D79A6AED562}"/>
                </a:ext>
              </a:extLst>
            </p:cNvPr>
            <p:cNvSpPr txBox="1"/>
            <p:nvPr/>
          </p:nvSpPr>
          <p:spPr>
            <a:xfrm>
              <a:off x="7792494" y="4700778"/>
              <a:ext cx="1521233"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productization</a:t>
              </a:r>
            </a:p>
          </p:txBody>
        </p:sp>
        <p:sp>
          <p:nvSpPr>
            <p:cNvPr id="50" name="Rocket" title="Icon of a rocket">
              <a:extLst>
                <a:ext uri="{FF2B5EF4-FFF2-40B4-BE49-F238E27FC236}">
                  <a16:creationId xmlns:a16="http://schemas.microsoft.com/office/drawing/2014/main" id="{6D0B9301-D91C-48E7-8104-1ABD0423C859}"/>
                </a:ext>
              </a:extLst>
            </p:cNvPr>
            <p:cNvSpPr>
              <a:spLocks noChangeAspect="1" noEditPoints="1"/>
            </p:cNvSpPr>
            <p:nvPr/>
          </p:nvSpPr>
          <p:spPr bwMode="auto">
            <a:xfrm>
              <a:off x="8143525" y="3900210"/>
              <a:ext cx="673074" cy="661210"/>
            </a:xfrm>
            <a:custGeom>
              <a:avLst/>
              <a:gdLst>
                <a:gd name="T0" fmla="*/ 352 w 352"/>
                <a:gd name="T1" fmla="*/ 3 h 346"/>
                <a:gd name="T2" fmla="*/ 305 w 352"/>
                <a:gd name="T3" fmla="*/ 142 h 346"/>
                <a:gd name="T4" fmla="*/ 118 w 352"/>
                <a:gd name="T5" fmla="*/ 326 h 346"/>
                <a:gd name="T6" fmla="*/ 50 w 352"/>
                <a:gd name="T7" fmla="*/ 346 h 346"/>
                <a:gd name="T8" fmla="*/ 0 w 352"/>
                <a:gd name="T9" fmla="*/ 295 h 346"/>
                <a:gd name="T10" fmla="*/ 30 w 352"/>
                <a:gd name="T11" fmla="*/ 227 h 346"/>
                <a:gd name="T12" fmla="*/ 203 w 352"/>
                <a:gd name="T13" fmla="*/ 54 h 346"/>
                <a:gd name="T14" fmla="*/ 352 w 352"/>
                <a:gd name="T15" fmla="*/ 3 h 346"/>
                <a:gd name="T16" fmla="*/ 203 w 352"/>
                <a:gd name="T17" fmla="*/ 55 h 346"/>
                <a:gd name="T18" fmla="*/ 301 w 352"/>
                <a:gd name="T19" fmla="*/ 146 h 346"/>
                <a:gd name="T20" fmla="*/ 144 w 352"/>
                <a:gd name="T21" fmla="*/ 113 h 346"/>
                <a:gd name="T22" fmla="*/ 0 w 352"/>
                <a:gd name="T23" fmla="*/ 113 h 346"/>
                <a:gd name="T24" fmla="*/ 0 w 352"/>
                <a:gd name="T25" fmla="*/ 197 h 346"/>
                <a:gd name="T26" fmla="*/ 30 w 352"/>
                <a:gd name="T27" fmla="*/ 227 h 346"/>
                <a:gd name="T28" fmla="*/ 30 w 352"/>
                <a:gd name="T29" fmla="*/ 227 h 346"/>
                <a:gd name="T30" fmla="*/ 120 w 352"/>
                <a:gd name="T31" fmla="*/ 324 h 346"/>
                <a:gd name="T32" fmla="*/ 141 w 352"/>
                <a:gd name="T33" fmla="*/ 346 h 346"/>
                <a:gd name="T34" fmla="*/ 232 w 352"/>
                <a:gd name="T35" fmla="*/ 346 h 346"/>
                <a:gd name="T36" fmla="*/ 232 w 352"/>
                <a:gd name="T37" fmla="*/ 214 h 346"/>
                <a:gd name="T38" fmla="*/ 176 w 352"/>
                <a:gd name="T39" fmla="*/ 159 h 346"/>
                <a:gd name="T40" fmla="*/ 194 w 352"/>
                <a:gd name="T41" fmla="*/ 177 h 346"/>
                <a:gd name="T42" fmla="*/ 211 w 352"/>
                <a:gd name="T43" fmla="*/ 159 h 346"/>
                <a:gd name="T44" fmla="*/ 194 w 352"/>
                <a:gd name="T45" fmla="*/ 141 h 346"/>
                <a:gd name="T46" fmla="*/ 176 w 352"/>
                <a:gd name="T47" fmla="*/ 1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2" h="346">
                  <a:moveTo>
                    <a:pt x="352" y="3"/>
                  </a:moveTo>
                  <a:cubicBezTo>
                    <a:pt x="346" y="85"/>
                    <a:pt x="305" y="142"/>
                    <a:pt x="305" y="142"/>
                  </a:cubicBezTo>
                  <a:cubicBezTo>
                    <a:pt x="305" y="142"/>
                    <a:pt x="305" y="142"/>
                    <a:pt x="118" y="326"/>
                  </a:cubicBezTo>
                  <a:cubicBezTo>
                    <a:pt x="118" y="326"/>
                    <a:pt x="118" y="326"/>
                    <a:pt x="50" y="346"/>
                  </a:cubicBezTo>
                  <a:cubicBezTo>
                    <a:pt x="50" y="346"/>
                    <a:pt x="50" y="346"/>
                    <a:pt x="0" y="295"/>
                  </a:cubicBezTo>
                  <a:cubicBezTo>
                    <a:pt x="0" y="295"/>
                    <a:pt x="0" y="295"/>
                    <a:pt x="30" y="227"/>
                  </a:cubicBezTo>
                  <a:cubicBezTo>
                    <a:pt x="30" y="227"/>
                    <a:pt x="149" y="109"/>
                    <a:pt x="203" y="54"/>
                  </a:cubicBezTo>
                  <a:cubicBezTo>
                    <a:pt x="257" y="0"/>
                    <a:pt x="352" y="3"/>
                    <a:pt x="352" y="3"/>
                  </a:cubicBezTo>
                  <a:close/>
                  <a:moveTo>
                    <a:pt x="203" y="55"/>
                  </a:moveTo>
                  <a:cubicBezTo>
                    <a:pt x="301" y="146"/>
                    <a:pt x="301" y="146"/>
                    <a:pt x="301" y="146"/>
                  </a:cubicBezTo>
                  <a:moveTo>
                    <a:pt x="144" y="113"/>
                  </a:moveTo>
                  <a:cubicBezTo>
                    <a:pt x="0" y="113"/>
                    <a:pt x="0" y="113"/>
                    <a:pt x="0" y="113"/>
                  </a:cubicBezTo>
                  <a:cubicBezTo>
                    <a:pt x="0" y="197"/>
                    <a:pt x="0" y="197"/>
                    <a:pt x="0" y="197"/>
                  </a:cubicBezTo>
                  <a:cubicBezTo>
                    <a:pt x="30" y="227"/>
                    <a:pt x="30" y="227"/>
                    <a:pt x="30" y="227"/>
                  </a:cubicBezTo>
                  <a:moveTo>
                    <a:pt x="30" y="227"/>
                  </a:moveTo>
                  <a:cubicBezTo>
                    <a:pt x="120" y="324"/>
                    <a:pt x="120" y="324"/>
                    <a:pt x="120" y="324"/>
                  </a:cubicBezTo>
                  <a:cubicBezTo>
                    <a:pt x="141" y="346"/>
                    <a:pt x="141" y="346"/>
                    <a:pt x="141" y="346"/>
                  </a:cubicBezTo>
                  <a:cubicBezTo>
                    <a:pt x="232" y="346"/>
                    <a:pt x="232" y="346"/>
                    <a:pt x="232" y="346"/>
                  </a:cubicBezTo>
                  <a:cubicBezTo>
                    <a:pt x="232" y="214"/>
                    <a:pt x="232" y="214"/>
                    <a:pt x="232" y="214"/>
                  </a:cubicBezTo>
                  <a:moveTo>
                    <a:pt x="176" y="159"/>
                  </a:moveTo>
                  <a:cubicBezTo>
                    <a:pt x="176" y="169"/>
                    <a:pt x="184" y="177"/>
                    <a:pt x="194" y="177"/>
                  </a:cubicBezTo>
                  <a:cubicBezTo>
                    <a:pt x="203" y="177"/>
                    <a:pt x="211" y="169"/>
                    <a:pt x="211" y="159"/>
                  </a:cubicBezTo>
                  <a:cubicBezTo>
                    <a:pt x="211" y="149"/>
                    <a:pt x="203" y="141"/>
                    <a:pt x="194" y="141"/>
                  </a:cubicBezTo>
                  <a:cubicBezTo>
                    <a:pt x="184" y="141"/>
                    <a:pt x="176" y="149"/>
                    <a:pt x="176" y="159"/>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675">
                <a:gradFill>
                  <a:gsLst>
                    <a:gs pos="0">
                      <a:srgbClr val="505050"/>
                    </a:gs>
                    <a:gs pos="100000">
                      <a:srgbClr val="505050"/>
                    </a:gs>
                  </a:gsLst>
                  <a:lin ang="5400000" scaled="1"/>
                </a:gradFill>
              </a:endParaRPr>
            </a:p>
          </p:txBody>
        </p:sp>
      </p:grpSp>
      <p:cxnSp>
        <p:nvCxnSpPr>
          <p:cNvPr id="6" name="Straight Arrow Connector 5">
            <a:extLst>
              <a:ext uri="{FF2B5EF4-FFF2-40B4-BE49-F238E27FC236}">
                <a16:creationId xmlns:a16="http://schemas.microsoft.com/office/drawing/2014/main" id="{57B280C0-CD06-4BE6-AD21-79F222464FC9}"/>
              </a:ext>
            </a:extLst>
          </p:cNvPr>
          <p:cNvCxnSpPr>
            <a:cxnSpLocks/>
          </p:cNvCxnSpPr>
          <p:nvPr/>
        </p:nvCxnSpPr>
        <p:spPr>
          <a:xfrm flipH="1" flipV="1">
            <a:off x="7407097" y="1917739"/>
            <a:ext cx="376689" cy="433911"/>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88AB79DD-3389-4169-9DCA-71215BD49C3C}"/>
              </a:ext>
            </a:extLst>
          </p:cNvPr>
          <p:cNvCxnSpPr>
            <a:cxnSpLocks/>
          </p:cNvCxnSpPr>
          <p:nvPr/>
        </p:nvCxnSpPr>
        <p:spPr>
          <a:xfrm>
            <a:off x="7473285" y="1836823"/>
            <a:ext cx="420362" cy="475029"/>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E0B8EDF8-9987-544C-BCB6-0A4F5FC3F2A4}"/>
              </a:ext>
            </a:extLst>
          </p:cNvPr>
          <p:cNvGrpSpPr/>
          <p:nvPr/>
        </p:nvGrpSpPr>
        <p:grpSpPr>
          <a:xfrm>
            <a:off x="6268128" y="865200"/>
            <a:ext cx="1248395" cy="1089942"/>
            <a:chOff x="8473856" y="1863880"/>
            <a:chExt cx="1664526" cy="1453256"/>
          </a:xfrm>
        </p:grpSpPr>
        <p:sp>
          <p:nvSpPr>
            <p:cNvPr id="41" name="TextBox 40">
              <a:extLst>
                <a:ext uri="{FF2B5EF4-FFF2-40B4-BE49-F238E27FC236}">
                  <a16:creationId xmlns:a16="http://schemas.microsoft.com/office/drawing/2014/main" id="{83C6C6EA-C068-374C-9535-C23911EDCDDE}"/>
                </a:ext>
              </a:extLst>
            </p:cNvPr>
            <p:cNvSpPr txBox="1"/>
            <p:nvPr/>
          </p:nvSpPr>
          <p:spPr>
            <a:xfrm>
              <a:off x="8773869" y="1863880"/>
              <a:ext cx="136009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inferencing</a:t>
              </a:r>
            </a:p>
          </p:txBody>
        </p:sp>
        <p:sp>
          <p:nvSpPr>
            <p:cNvPr id="42" name="cloud_2" title="Icon of a cloud made of two arrows pointing towards eachother">
              <a:extLst>
                <a:ext uri="{FF2B5EF4-FFF2-40B4-BE49-F238E27FC236}">
                  <a16:creationId xmlns:a16="http://schemas.microsoft.com/office/drawing/2014/main" id="{8B3A1DA3-A58D-C746-A0D8-E547016D5F39}"/>
                </a:ext>
              </a:extLst>
            </p:cNvPr>
            <p:cNvSpPr>
              <a:spLocks noChangeAspect="1" noEditPoints="1"/>
            </p:cNvSpPr>
            <p:nvPr/>
          </p:nvSpPr>
          <p:spPr bwMode="auto">
            <a:xfrm>
              <a:off x="8473856" y="2356578"/>
              <a:ext cx="1664526" cy="960558"/>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a:gradFill>
                  <a:gsLst>
                    <a:gs pos="0">
                      <a:srgbClr val="505050"/>
                    </a:gs>
                    <a:gs pos="100000">
                      <a:srgbClr val="505050"/>
                    </a:gs>
                  </a:gsLst>
                </a:gradFill>
              </a:endParaRPr>
            </a:p>
          </p:txBody>
        </p:sp>
      </p:grpSp>
      <p:pic>
        <p:nvPicPr>
          <p:cNvPr id="5" name="Picture 2" descr="Visual Studio Code - Wikipedia">
            <a:extLst>
              <a:ext uri="{FF2B5EF4-FFF2-40B4-BE49-F238E27FC236}">
                <a16:creationId xmlns:a16="http://schemas.microsoft.com/office/drawing/2014/main" id="{F5AB0704-EB9A-404F-B36B-F2C18B5C56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1691" y="4222427"/>
            <a:ext cx="420128" cy="4201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Azure Virtual Machines | Ellipse Solutions">
            <a:extLst>
              <a:ext uri="{FF2B5EF4-FFF2-40B4-BE49-F238E27FC236}">
                <a16:creationId xmlns:a16="http://schemas.microsoft.com/office/drawing/2014/main" id="{155C868C-4400-C74C-B8C9-CE6C6DCCF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8747" y="3304848"/>
            <a:ext cx="514803" cy="4758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Backup your Azure Storage Accounts - CloudOasis">
            <a:extLst>
              <a:ext uri="{FF2B5EF4-FFF2-40B4-BE49-F238E27FC236}">
                <a16:creationId xmlns:a16="http://schemas.microsoft.com/office/drawing/2014/main" id="{4A9C302D-496F-7041-8754-AC2F4D28E5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4795" y="3242283"/>
            <a:ext cx="489709" cy="4897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Serverless application with PowerShell: Azure Functions | adatum">
            <a:extLst>
              <a:ext uri="{FF2B5EF4-FFF2-40B4-BE49-F238E27FC236}">
                <a16:creationId xmlns:a16="http://schemas.microsoft.com/office/drawing/2014/main" id="{B00F87E4-927B-EF4F-8EF9-BBA8E6351D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8591" y="3301166"/>
            <a:ext cx="544098" cy="3719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Backup and Restore in Azure Web App – Techtrainingpoint">
            <a:extLst>
              <a:ext uri="{FF2B5EF4-FFF2-40B4-BE49-F238E27FC236}">
                <a16:creationId xmlns:a16="http://schemas.microsoft.com/office/drawing/2014/main" id="{9AACA72E-B7F0-414C-B6B3-5D95C3C2F84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4640" t="2792" r="24685" b="3814"/>
          <a:stretch/>
        </p:blipFill>
        <p:spPr bwMode="auto">
          <a:xfrm>
            <a:off x="7771842" y="3285807"/>
            <a:ext cx="388648" cy="372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a:extLst>
              <a:ext uri="{FF2B5EF4-FFF2-40B4-BE49-F238E27FC236}">
                <a16:creationId xmlns:a16="http://schemas.microsoft.com/office/drawing/2014/main" id="{45185D26-0B13-3C41-97F8-E5D97CB6AA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8446" y="2219871"/>
            <a:ext cx="420128" cy="420128"/>
          </a:xfrm>
          <a:prstGeom prst="rect">
            <a:avLst/>
          </a:prstGeom>
          <a:noFill/>
          <a:extLst>
            <a:ext uri="{909E8E84-426E-40DD-AFC4-6F175D3DCCD1}">
              <a14:hiddenFill xmlns:a14="http://schemas.microsoft.com/office/drawing/2010/main">
                <a:solidFill>
                  <a:srgbClr val="FFFFFF"/>
                </a:solidFill>
              </a14:hiddenFill>
            </a:ext>
          </a:extLst>
        </p:spPr>
      </p:pic>
      <p:sp>
        <p:nvSpPr>
          <p:cNvPr id="12" name="Left Brace 11">
            <a:extLst>
              <a:ext uri="{FF2B5EF4-FFF2-40B4-BE49-F238E27FC236}">
                <a16:creationId xmlns:a16="http://schemas.microsoft.com/office/drawing/2014/main" id="{E6C5597A-E813-4D41-BCDA-28B6FEF10DA8}"/>
              </a:ext>
            </a:extLst>
          </p:cNvPr>
          <p:cNvSpPr/>
          <p:nvPr/>
        </p:nvSpPr>
        <p:spPr>
          <a:xfrm rot="16200000">
            <a:off x="4533137" y="810350"/>
            <a:ext cx="177236" cy="6543784"/>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62871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fade">
                                      <p:cBhvr>
                                        <p:cTn id="15" dur="500"/>
                                        <p:tgtEl>
                                          <p:spTgt spid="10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500"/>
                                        <p:tgtEl>
                                          <p:spTgt spid="117"/>
                                        </p:tgtEl>
                                      </p:cBhvr>
                                    </p:animEffect>
                                  </p:childTnLst>
                                </p:cTn>
                              </p:par>
                              <p:par>
                                <p:cTn id="25" presetID="10" presetClass="entr" presetSubtype="0" fill="hold" nodeType="with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fade">
                                      <p:cBhvr>
                                        <p:cTn id="27" dur="500"/>
                                        <p:tgtEl>
                                          <p:spTgt spid="120"/>
                                        </p:tgtEl>
                                      </p:cBhvr>
                                    </p:animEffect>
                                  </p:childTnLst>
                                </p:cTn>
                              </p:par>
                              <p:par>
                                <p:cTn id="28" presetID="10" presetClass="entr" presetSubtype="0" fill="hold" nodeType="with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fade">
                                      <p:cBhvr>
                                        <p:cTn id="30" dur="500"/>
                                        <p:tgtEl>
                                          <p:spTgt spid="123"/>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3"/>
                                        </p:tgtEl>
                                        <p:attrNameLst>
                                          <p:attrName>style.visibility</p:attrName>
                                        </p:attrNameLst>
                                      </p:cBhvr>
                                      <p:to>
                                        <p:strVal val="visible"/>
                                      </p:to>
                                    </p:set>
                                    <p:animEffect transition="in" filter="fade">
                                      <p:cBhvr>
                                        <p:cTn id="38" dur="500"/>
                                        <p:tgtEl>
                                          <p:spTgt spid="1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4.16667E-6 -4.81481E-6 L -0.03177 -0.22962 " pathEditMode="relative" rAng="0" ptsTypes="AA">
                                      <p:cBhvr>
                                        <p:cTn id="52" dur="2000" fill="hold"/>
                                        <p:tgtEl>
                                          <p:spTgt spid="4"/>
                                        </p:tgtEl>
                                        <p:attrNameLst>
                                          <p:attrName>ppt_x</p:attrName>
                                          <p:attrName>ppt_y</p:attrName>
                                        </p:attrNameLst>
                                      </p:cBhvr>
                                      <p:rCtr x="-1597" y="-11481"/>
                                    </p:animMotion>
                                  </p:childTnLst>
                                </p:cTn>
                              </p:par>
                              <p:par>
                                <p:cTn id="53" presetID="6" presetClass="emph" presetSubtype="0" fill="hold" nodeType="withEffect">
                                  <p:stCondLst>
                                    <p:cond delay="0"/>
                                  </p:stCondLst>
                                  <p:childTnLst>
                                    <p:animScale>
                                      <p:cBhvr>
                                        <p:cTn id="54" dur="2000" fill="hold"/>
                                        <p:tgtEl>
                                          <p:spTgt spid="4"/>
                                        </p:tgtEl>
                                      </p:cBhvr>
                                      <p:by x="50000" y="50000"/>
                                    </p:animScale>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500"/>
                                        <p:tgtEl>
                                          <p:spTgt spid="129"/>
                                        </p:tgtEl>
                                      </p:cBhvr>
                                    </p:animEffect>
                                  </p:childTnLst>
                                </p:cTn>
                              </p:par>
                              <p:par>
                                <p:cTn id="60" presetID="10" presetClass="entr" presetSubtype="0"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500"/>
                                        <p:tgtEl>
                                          <p:spTgt spid="8"/>
                                        </p:tgtEl>
                                      </p:cBhvr>
                                    </p:animEffect>
                                  </p:childTnLst>
                                </p:cTn>
                              </p:par>
                              <p:par>
                                <p:cTn id="73" presetID="10" presetClass="entr" presetSubtype="0" fill="hold"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DF054-0128-4AE0-8BC9-194B6F032369}"/>
              </a:ext>
            </a:extLst>
          </p:cNvPr>
          <p:cNvSpPr>
            <a:spLocks noGrp="1"/>
          </p:cNvSpPr>
          <p:nvPr>
            <p:ph type="title"/>
          </p:nvPr>
        </p:nvSpPr>
        <p:spPr>
          <a:xfrm>
            <a:off x="536645" y="657075"/>
            <a:ext cx="6866100" cy="857400"/>
          </a:xfrm>
        </p:spPr>
        <p:txBody>
          <a:bodyPr/>
          <a:lstStyle/>
          <a:p>
            <a:r>
              <a:rPr lang="en-US" sz="4400"/>
              <a:t>What next?</a:t>
            </a:r>
          </a:p>
        </p:txBody>
      </p:sp>
      <p:sp>
        <p:nvSpPr>
          <p:cNvPr id="3" name="Text Placeholder 2">
            <a:extLst>
              <a:ext uri="{FF2B5EF4-FFF2-40B4-BE49-F238E27FC236}">
                <a16:creationId xmlns:a16="http://schemas.microsoft.com/office/drawing/2014/main" id="{D92F66DB-E85C-4A69-8DFD-8B7BF5987326}"/>
              </a:ext>
            </a:extLst>
          </p:cNvPr>
          <p:cNvSpPr>
            <a:spLocks noGrp="1"/>
          </p:cNvSpPr>
          <p:nvPr>
            <p:ph sz="quarter" idx="10"/>
          </p:nvPr>
        </p:nvSpPr>
        <p:spPr>
          <a:xfrm>
            <a:off x="440055" y="1635292"/>
            <a:ext cx="8263890" cy="2949407"/>
          </a:xfrm>
        </p:spPr>
        <p:txBody>
          <a:bodyPr/>
          <a:lstStyle/>
          <a:p>
            <a:r>
              <a:rPr lang="en-US" sz="2000" dirty="0"/>
              <a:t>Build your own pet detector!</a:t>
            </a:r>
          </a:p>
          <a:p>
            <a:pPr lvl="1"/>
            <a:r>
              <a:rPr lang="en-US" dirty="0"/>
              <a:t>Pet Detector </a:t>
            </a:r>
            <a:r>
              <a:rPr lang="en-US" dirty="0" err="1"/>
              <a:t>Github</a:t>
            </a:r>
            <a:r>
              <a:rPr lang="en-US" dirty="0"/>
              <a:t> repo: </a:t>
            </a:r>
            <a:r>
              <a:rPr lang="en-US" dirty="0">
                <a:hlinkClick r:id="rId2"/>
              </a:rPr>
              <a:t>aka.ms/petdetector-demo</a:t>
            </a:r>
            <a:r>
              <a:rPr lang="en-US" dirty="0"/>
              <a:t> </a:t>
            </a:r>
          </a:p>
          <a:p>
            <a:r>
              <a:rPr lang="en-US" sz="2000" dirty="0"/>
              <a:t>Try out the VS Code Jupyter support today:</a:t>
            </a:r>
          </a:p>
          <a:p>
            <a:pPr lvl="1"/>
            <a:r>
              <a:rPr lang="en-US" dirty="0">
                <a:hlinkClick r:id="rId3"/>
              </a:rPr>
              <a:t>aka.ms/notebooks</a:t>
            </a:r>
            <a:endParaRPr lang="en-US" sz="1100" dirty="0"/>
          </a:p>
          <a:p>
            <a:pPr lvl="1"/>
            <a:endParaRPr lang="en-US" dirty="0"/>
          </a:p>
        </p:txBody>
      </p:sp>
    </p:spTree>
    <p:extLst>
      <p:ext uri="{BB962C8B-B14F-4D97-AF65-F5344CB8AC3E}">
        <p14:creationId xmlns:p14="http://schemas.microsoft.com/office/powerpoint/2010/main" val="309458945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4"/>
          <p:cNvSpPr txBox="1">
            <a:spLocks noGrp="1"/>
          </p:cNvSpPr>
          <p:nvPr>
            <p:ph type="ctrTitle" idx="4294967295"/>
          </p:nvPr>
        </p:nvSpPr>
        <p:spPr>
          <a:xfrm>
            <a:off x="363621" y="1689519"/>
            <a:ext cx="6594475" cy="116046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600">
                <a:solidFill>
                  <a:schemeClr val="accent1"/>
                </a:solidFill>
              </a:rPr>
              <a:t>Hello!</a:t>
            </a:r>
            <a:endParaRPr sz="9600">
              <a:solidFill>
                <a:schemeClr val="accent1"/>
              </a:solidFill>
            </a:endParaRPr>
          </a:p>
        </p:txBody>
      </p:sp>
      <p:sp>
        <p:nvSpPr>
          <p:cNvPr id="81" name="Google Shape;81;p14"/>
          <p:cNvSpPr txBox="1">
            <a:spLocks noGrp="1"/>
          </p:cNvSpPr>
          <p:nvPr>
            <p:ph type="subTitle" idx="4294967295"/>
          </p:nvPr>
        </p:nvSpPr>
        <p:spPr>
          <a:xfrm>
            <a:off x="417095" y="2849981"/>
            <a:ext cx="6594475" cy="1930400"/>
          </a:xfrm>
          <a:prstGeom prst="rect">
            <a:avLst/>
          </a:prstGeom>
        </p:spPr>
        <p:txBody>
          <a:bodyPr spcFirstLastPara="1" wrap="square" lIns="91425" tIns="91425" rIns="91425" bIns="91425" anchor="t" anchorCtr="0">
            <a:noAutofit/>
          </a:bodyPr>
          <a:lstStyle/>
          <a:p>
            <a:pPr marL="0" indent="0">
              <a:buNone/>
            </a:pPr>
            <a:r>
              <a:rPr lang="en" sz="2400" b="1" dirty="0"/>
              <a:t>I’m Jeffrey Mew</a:t>
            </a:r>
          </a:p>
          <a:p>
            <a:pPr marL="0" lvl="0" indent="0" algn="l" rtl="0">
              <a:spcBef>
                <a:spcPts val="600"/>
              </a:spcBef>
              <a:spcAft>
                <a:spcPts val="0"/>
              </a:spcAft>
              <a:buClr>
                <a:schemeClr val="dk1"/>
              </a:buClr>
              <a:buSzPts val="1100"/>
              <a:buFont typeface="Arial"/>
              <a:buNone/>
            </a:pPr>
            <a:r>
              <a:rPr lang="en" sz="1600" dirty="0"/>
              <a:t>I work on Python </a:t>
            </a:r>
            <a:r>
              <a:rPr lang="en-US" sz="1600"/>
              <a:t>Data Science &amp; AI</a:t>
            </a:r>
            <a:r>
              <a:rPr lang="en" sz="1600" dirty="0"/>
              <a:t> tools </a:t>
            </a:r>
            <a:r>
              <a:rPr lang="en-US" sz="1600" dirty="0"/>
              <a:t>at Microsoft</a:t>
            </a:r>
            <a:endParaRPr sz="1600" dirty="0"/>
          </a:p>
          <a:p>
            <a:pPr marL="0" indent="0">
              <a:buClr>
                <a:schemeClr val="dk1"/>
              </a:buClr>
              <a:buSzPts val="1100"/>
              <a:buNone/>
            </a:pPr>
            <a:r>
              <a:rPr lang="en" sz="1600" dirty="0"/>
              <a:t>You can find me at </a:t>
            </a:r>
            <a:r>
              <a:rPr lang="en" sz="1600" b="1" dirty="0"/>
              <a:t>@</a:t>
            </a:r>
            <a:r>
              <a:rPr lang="en-US" sz="1600" b="1" dirty="0" err="1"/>
              <a:t>jeffrey_mew</a:t>
            </a:r>
            <a:endParaRPr lang="en" sz="1600" b="1" dirty="0" err="1"/>
          </a:p>
          <a:p>
            <a:pPr marL="0" indent="0">
              <a:buClr>
                <a:schemeClr val="dk1"/>
              </a:buClr>
              <a:buSzPts val="1100"/>
              <a:buNone/>
            </a:pPr>
            <a:r>
              <a:rPr lang="en" sz="1600" dirty="0"/>
              <a:t>And email me at </a:t>
            </a:r>
            <a:r>
              <a:rPr lang="en" sz="1600" b="1" dirty="0" err="1"/>
              <a:t>jemew</a:t>
            </a:r>
            <a:r>
              <a:rPr lang="en" sz="1600" b="1" dirty="0"/>
              <a:t>@</a:t>
            </a:r>
            <a:r>
              <a:rPr lang="en-US" sz="1600" b="1" dirty="0"/>
              <a:t>microsoft.com</a:t>
            </a:r>
            <a:endParaRPr lang="en" sz="1600" b="1" dirty="0"/>
          </a:p>
          <a:p>
            <a:pPr marL="0" lvl="0" indent="0" algn="l" rtl="0">
              <a:spcBef>
                <a:spcPts val="600"/>
              </a:spcBef>
              <a:spcAft>
                <a:spcPts val="0"/>
              </a:spcAft>
              <a:buClr>
                <a:schemeClr val="dk1"/>
              </a:buClr>
              <a:buSzPts val="1100"/>
              <a:buFont typeface="Arial"/>
              <a:buNone/>
            </a:pPr>
            <a:endParaRPr lang="en" sz="1600" dirty="0"/>
          </a:p>
          <a:p>
            <a:pPr marL="0" lvl="0" indent="0" algn="l" rtl="0">
              <a:spcBef>
                <a:spcPts val="600"/>
              </a:spcBef>
              <a:spcAft>
                <a:spcPts val="0"/>
              </a:spcAft>
              <a:buClr>
                <a:schemeClr val="dk1"/>
              </a:buClr>
              <a:buSzPts val="1100"/>
              <a:buFont typeface="Arial"/>
              <a:buNone/>
            </a:pPr>
            <a:endParaRPr sz="3200" b="1" dirty="0"/>
          </a:p>
        </p:txBody>
      </p:sp>
      <p:pic>
        <p:nvPicPr>
          <p:cNvPr id="1026" name="Picture 2" descr="Image result for mew&quot;">
            <a:extLst>
              <a:ext uri="{FF2B5EF4-FFF2-40B4-BE49-F238E27FC236}">
                <a16:creationId xmlns:a16="http://schemas.microsoft.com/office/drawing/2014/main" id="{0A0E7CB6-BC1A-4E84-A0B9-5B016063B3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069" y="424588"/>
            <a:ext cx="1845162" cy="1845162"/>
          </a:xfrm>
          <a:prstGeom prst="rect">
            <a:avLst/>
          </a:prstGeom>
          <a:noFill/>
          <a:extLst>
            <a:ext uri="{909E8E84-426E-40DD-AFC4-6F175D3DCCD1}">
              <a14:hiddenFill xmlns:a14="http://schemas.microsoft.com/office/drawing/2010/main">
                <a:solidFill>
                  <a:srgbClr val="FFFFFF"/>
                </a:solidFill>
              </a14:hiddenFill>
            </a:ext>
          </a:extLst>
        </p:spPr>
      </p:pic>
      <p:pic>
        <p:nvPicPr>
          <p:cNvPr id="82" name="Google Shape;82;p14"/>
          <p:cNvPicPr preferRelativeResize="0"/>
          <p:nvPr/>
        </p:nvPicPr>
        <p:blipFill rotWithShape="1">
          <a:blip r:embed="rId4"/>
          <a:srcRect l="545" t="21834" r="586" b="6487"/>
          <a:stretch/>
        </p:blipFill>
        <p:spPr>
          <a:xfrm>
            <a:off x="7895772" y="212878"/>
            <a:ext cx="1049866" cy="1069218"/>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4" name="Google Shape;364;p35"/>
          <p:cNvSpPr txBox="1">
            <a:spLocks noGrp="1"/>
          </p:cNvSpPr>
          <p:nvPr>
            <p:ph type="ctrTitle" idx="4294967295"/>
          </p:nvPr>
        </p:nvSpPr>
        <p:spPr>
          <a:xfrm>
            <a:off x="413810" y="1597625"/>
            <a:ext cx="6594475" cy="116046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600" dirty="0">
                <a:solidFill>
                  <a:schemeClr val="accent1"/>
                </a:solidFill>
              </a:rPr>
              <a:t>Thanks!</a:t>
            </a:r>
            <a:endParaRPr sz="9600" dirty="0">
              <a:solidFill>
                <a:schemeClr val="accent1"/>
              </a:solidFill>
            </a:endParaRPr>
          </a:p>
        </p:txBody>
      </p:sp>
      <p:sp>
        <p:nvSpPr>
          <p:cNvPr id="365" name="Google Shape;365;p35"/>
          <p:cNvSpPr txBox="1">
            <a:spLocks noGrp="1"/>
          </p:cNvSpPr>
          <p:nvPr>
            <p:ph type="subTitle" idx="4294967295"/>
          </p:nvPr>
        </p:nvSpPr>
        <p:spPr>
          <a:xfrm>
            <a:off x="541868" y="2870352"/>
            <a:ext cx="5297714" cy="1930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3600" b="1" dirty="0"/>
              <a:t>Any questions?</a:t>
            </a:r>
            <a:endParaRPr sz="3600" b="1" dirty="0"/>
          </a:p>
          <a:p>
            <a:pPr marL="0" lvl="0" indent="0" algn="l" rtl="0">
              <a:spcBef>
                <a:spcPts val="600"/>
              </a:spcBef>
              <a:spcAft>
                <a:spcPts val="0"/>
              </a:spcAft>
              <a:buClr>
                <a:schemeClr val="dk1"/>
              </a:buClr>
              <a:buSzPts val="1100"/>
              <a:buFont typeface="Arial"/>
              <a:buNone/>
            </a:pPr>
            <a:r>
              <a:rPr lang="en" dirty="0"/>
              <a:t>You can find me at </a:t>
            </a:r>
            <a:r>
              <a:rPr lang="en" b="1" dirty="0"/>
              <a:t>@</a:t>
            </a:r>
            <a:r>
              <a:rPr lang="en-US" b="1" dirty="0" err="1"/>
              <a:t>jeffrey_mew</a:t>
            </a:r>
            <a:r>
              <a:rPr lang="en" b="1" dirty="0"/>
              <a:t> </a:t>
            </a:r>
            <a:r>
              <a:rPr lang="en" dirty="0"/>
              <a:t>&amp; </a:t>
            </a:r>
            <a:r>
              <a:rPr lang="en-US" b="1" dirty="0"/>
              <a:t>jemew@microsoft.com</a:t>
            </a:r>
            <a:endParaRPr sz="3600" b="1" dirty="0"/>
          </a:p>
        </p:txBody>
      </p:sp>
      <p:sp>
        <p:nvSpPr>
          <p:cNvPr id="366" name="Google Shape;366;p35"/>
          <p:cNvSpPr/>
          <p:nvPr/>
        </p:nvSpPr>
        <p:spPr>
          <a:xfrm>
            <a:off x="8054234" y="327815"/>
            <a:ext cx="798007" cy="725835"/>
          </a:xfrm>
          <a:custGeom>
            <a:avLst/>
            <a:gdLst/>
            <a:ahLst/>
            <a:cxnLst/>
            <a:rect l="l" t="t" r="r" b="b"/>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4" descr="https://lh3.googleusercontent.com/57UXRhfypItlrdrLOz2kjyS4DoXVhICJ5Y0J8QrZD8q87cOVY9WkDbC9FLEVZB73mYyMFPP6R16TyfzJhSyUJyy2Kv8_xl2Xu3jShHDeUAFhuOiDf3Yg1MSU-j9r9hWjtY2BsYhXNXxvzL_AXP-uNC2IqJGcJi4BKF4rqZJwWNtczvp40wUFazBvLXYMHLXZNt_Sw63ZKlyfSHFvCErzhGXg2k9zZnr-GJodTLASPkcetHtE0xgS9xRBfZWGyRu3jeN5bqAeCB92quly80rzPdal3UhJf0nRQQPgew6ZTWZfUYtk0ddjrJchSoWE_TPx7vOQCi4X_IvfyfwwBeF6Lkm564o3hNRCNvc4TkBD9pWFlj8W0DkN7lQaO6U7_4_lKTZdNBwZpCr6sJJcogwTVmSwSODefIeKIBzpkShSVdGLPN-Di_hpTh1M2VAiDT-pSk28agjRG8U81zVR0ltA8_k_qEEfKTHl7EML_hNyVAjHqa6xA4q2Ga75QkIIMWYo63BELIs6_al0ahp9n63YYb19awV22P_ZOFUOehmTboleYgdcNOlZcqwnZmOYZZh059CJtCAu3Q67boa8yM6-crom8EbMJFRcngTEOK0dFjpqEgi3u_k417oxMdDHwFdaKAGjKs1p3iIFQXWaTl-TvlQ7zUCU8aex=w776-h969-no">
            <a:extLst>
              <a:ext uri="{FF2B5EF4-FFF2-40B4-BE49-F238E27FC236}">
                <a16:creationId xmlns:a16="http://schemas.microsoft.com/office/drawing/2014/main" id="{59B6BBC9-6DA6-4D0A-BB0E-EC56D874E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482" y="1568616"/>
            <a:ext cx="2082175" cy="2603472"/>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585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demo!</a:t>
            </a:r>
          </a:p>
        </p:txBody>
      </p:sp>
    </p:spTree>
    <p:extLst>
      <p:ext uri="{BB962C8B-B14F-4D97-AF65-F5344CB8AC3E}">
        <p14:creationId xmlns:p14="http://schemas.microsoft.com/office/powerpoint/2010/main" val="181070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3241" y="451380"/>
            <a:ext cx="7886700" cy="533337"/>
          </a:xfrm>
        </p:spPr>
        <p:txBody>
          <a:bodyPr>
            <a:noAutofit/>
          </a:bodyPr>
          <a:lstStyle/>
          <a:p>
            <a:r>
              <a:rPr lang="en-US" sz="3300" dirty="0">
                <a:solidFill>
                  <a:schemeClr val="tx1"/>
                </a:solidFill>
              </a:rPr>
              <a:t>How do we classify dogs and cats?</a:t>
            </a:r>
          </a:p>
        </p:txBody>
      </p:sp>
      <p:sp>
        <p:nvSpPr>
          <p:cNvPr id="7" name="Title 4"/>
          <p:cNvSpPr txBox="1">
            <a:spLocks/>
          </p:cNvSpPr>
          <p:nvPr/>
        </p:nvSpPr>
        <p:spPr>
          <a:xfrm>
            <a:off x="452063" y="2788283"/>
            <a:ext cx="6858000" cy="35388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defRPr/>
            </a:pPr>
            <a:endParaRPr lang="en-US" sz="3600">
              <a:solidFill>
                <a:srgbClr val="16A085"/>
              </a:solidFill>
              <a:latin typeface="Aktiv Grotesk Light" panose="020B0304020202020204" pitchFamily="34" charset="0"/>
              <a:ea typeface="Roboto Th" pitchFamily="2" charset="0"/>
            </a:endParaRPr>
          </a:p>
        </p:txBody>
      </p:sp>
      <p:pic>
        <p:nvPicPr>
          <p:cNvPr id="14" name="Content Placeholder 5">
            <a:extLst>
              <a:ext uri="{FF2B5EF4-FFF2-40B4-BE49-F238E27FC236}">
                <a16:creationId xmlns:a16="http://schemas.microsoft.com/office/drawing/2014/main" id="{A82748C7-FEF2-4F36-8187-96CEA61D8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3396" y="1898503"/>
            <a:ext cx="2522347" cy="1681565"/>
          </a:xfrm>
          <a:prstGeom prst="rect">
            <a:avLst/>
          </a:prstGeom>
        </p:spPr>
      </p:pic>
      <p:sp>
        <p:nvSpPr>
          <p:cNvPr id="3" name="Rectangle 2">
            <a:extLst>
              <a:ext uri="{FF2B5EF4-FFF2-40B4-BE49-F238E27FC236}">
                <a16:creationId xmlns:a16="http://schemas.microsoft.com/office/drawing/2014/main" id="{FA8AA362-A985-4B7F-ADCC-D438D3EAA3DA}"/>
              </a:ext>
            </a:extLst>
          </p:cNvPr>
          <p:cNvSpPr/>
          <p:nvPr/>
        </p:nvSpPr>
        <p:spPr>
          <a:xfrm>
            <a:off x="5490067" y="3598957"/>
            <a:ext cx="2377574" cy="230832"/>
          </a:xfrm>
          <a:prstGeom prst="rect">
            <a:avLst/>
          </a:prstGeom>
        </p:spPr>
        <p:txBody>
          <a:bodyPr wrap="none">
            <a:spAutoFit/>
          </a:bodyPr>
          <a:lstStyle/>
          <a:p>
            <a:r>
              <a:rPr lang="fi-FI" sz="900" b="1" i="1" dirty="0">
                <a:latin typeface="Helvetica Neue"/>
              </a:rPr>
              <a:t>Alaskan Malamutes vs Siberian Huskies</a:t>
            </a:r>
          </a:p>
        </p:txBody>
      </p:sp>
      <p:sp>
        <p:nvSpPr>
          <p:cNvPr id="4" name="Rectangle 3">
            <a:extLst>
              <a:ext uri="{FF2B5EF4-FFF2-40B4-BE49-F238E27FC236}">
                <a16:creationId xmlns:a16="http://schemas.microsoft.com/office/drawing/2014/main" id="{64636D74-640F-4B81-9C3D-3964C52F5315}"/>
              </a:ext>
            </a:extLst>
          </p:cNvPr>
          <p:cNvSpPr/>
          <p:nvPr/>
        </p:nvSpPr>
        <p:spPr>
          <a:xfrm>
            <a:off x="2382073" y="3611916"/>
            <a:ext cx="787395" cy="230832"/>
          </a:xfrm>
          <a:prstGeom prst="rect">
            <a:avLst/>
          </a:prstGeom>
        </p:spPr>
        <p:txBody>
          <a:bodyPr wrap="none">
            <a:spAutoFit/>
          </a:bodyPr>
          <a:lstStyle/>
          <a:p>
            <a:r>
              <a:rPr lang="en-US" sz="900" b="1" i="1" dirty="0">
                <a:latin typeface="Helvetica Neue"/>
              </a:rPr>
              <a:t>Cat vs Dog</a:t>
            </a:r>
          </a:p>
        </p:txBody>
      </p:sp>
      <p:pic>
        <p:nvPicPr>
          <p:cNvPr id="1028" name="Picture 4" descr="Image result for clasiffy dogs and cats&quot;">
            <a:extLst>
              <a:ext uri="{FF2B5EF4-FFF2-40B4-BE49-F238E27FC236}">
                <a16:creationId xmlns:a16="http://schemas.microsoft.com/office/drawing/2014/main" id="{FB5499E3-7169-4372-B678-3DCFD48112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5667" y="1898503"/>
            <a:ext cx="3000208" cy="1687617"/>
          </a:xfrm>
          <a:prstGeom prst="rect">
            <a:avLst/>
          </a:prstGeom>
          <a:noFill/>
          <a:ln w="38100">
            <a:solidFill>
              <a:srgbClr val="02D3B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408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142DED3-6955-4EA2-A4C7-1F4E71737CF9}"/>
              </a:ext>
            </a:extLst>
          </p:cNvPr>
          <p:cNvGrpSpPr/>
          <p:nvPr/>
        </p:nvGrpSpPr>
        <p:grpSpPr>
          <a:xfrm>
            <a:off x="919154" y="1605562"/>
            <a:ext cx="1925036" cy="1197621"/>
            <a:chOff x="1186211" y="1857580"/>
            <a:chExt cx="2566714" cy="1596828"/>
          </a:xfrm>
        </p:grpSpPr>
        <p:sp>
          <p:nvSpPr>
            <p:cNvPr id="101" name="graph_9" title="Icon of a line chart with connected circles at varying points">
              <a:extLst>
                <a:ext uri="{FF2B5EF4-FFF2-40B4-BE49-F238E27FC236}">
                  <a16:creationId xmlns:a16="http://schemas.microsoft.com/office/drawing/2014/main" id="{53EE495E-1C22-4194-98DC-7E96F160BA1F}"/>
                </a:ext>
              </a:extLst>
            </p:cNvPr>
            <p:cNvSpPr>
              <a:spLocks noChangeAspect="1" noEditPoints="1"/>
            </p:cNvSpPr>
            <p:nvPr/>
          </p:nvSpPr>
          <p:spPr bwMode="auto">
            <a:xfrm>
              <a:off x="1442047" y="2350713"/>
              <a:ext cx="1223142" cy="1103695"/>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2" name="TextBox 101">
              <a:extLst>
                <a:ext uri="{FF2B5EF4-FFF2-40B4-BE49-F238E27FC236}">
                  <a16:creationId xmlns:a16="http://schemas.microsoft.com/office/drawing/2014/main" id="{75FCB29E-32E9-4F3B-8272-2B2DA6CC1618}"/>
                </a:ext>
              </a:extLst>
            </p:cNvPr>
            <p:cNvSpPr txBox="1"/>
            <p:nvPr/>
          </p:nvSpPr>
          <p:spPr>
            <a:xfrm>
              <a:off x="1186211" y="1857580"/>
              <a:ext cx="2566714"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data exploration</a:t>
              </a:r>
            </a:p>
          </p:txBody>
        </p:sp>
      </p:grpSp>
      <p:grpSp>
        <p:nvGrpSpPr>
          <p:cNvPr id="103" name="Group 102">
            <a:extLst>
              <a:ext uri="{FF2B5EF4-FFF2-40B4-BE49-F238E27FC236}">
                <a16:creationId xmlns:a16="http://schemas.microsoft.com/office/drawing/2014/main" id="{34539730-C989-4EF4-ACE0-350E3634748B}"/>
              </a:ext>
            </a:extLst>
          </p:cNvPr>
          <p:cNvGrpSpPr/>
          <p:nvPr/>
        </p:nvGrpSpPr>
        <p:grpSpPr>
          <a:xfrm>
            <a:off x="3558768" y="1601945"/>
            <a:ext cx="1116117" cy="1211827"/>
            <a:chOff x="4705696" y="1852757"/>
            <a:chExt cx="1488156" cy="1615769"/>
          </a:xfrm>
        </p:grpSpPr>
        <p:sp>
          <p:nvSpPr>
            <p:cNvPr id="104" name="Data &amp; AI" title="Icon of several circles connected to eachother by lines">
              <a:extLst>
                <a:ext uri="{FF2B5EF4-FFF2-40B4-BE49-F238E27FC236}">
                  <a16:creationId xmlns:a16="http://schemas.microsoft.com/office/drawing/2014/main" id="{F3C8D844-6030-4221-99B1-DAA39C802E77}"/>
                </a:ext>
              </a:extLst>
            </p:cNvPr>
            <p:cNvSpPr>
              <a:spLocks noChangeAspect="1" noEditPoints="1"/>
            </p:cNvSpPr>
            <p:nvPr/>
          </p:nvSpPr>
          <p:spPr bwMode="auto">
            <a:xfrm>
              <a:off x="4705696" y="2278585"/>
              <a:ext cx="1488156" cy="1189941"/>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5" name="TextBox 104">
              <a:extLst>
                <a:ext uri="{FF2B5EF4-FFF2-40B4-BE49-F238E27FC236}">
                  <a16:creationId xmlns:a16="http://schemas.microsoft.com/office/drawing/2014/main" id="{B27E5870-FC2F-40B8-B71E-96BC560E25CB}"/>
                </a:ext>
              </a:extLst>
            </p:cNvPr>
            <p:cNvSpPr txBox="1"/>
            <p:nvPr/>
          </p:nvSpPr>
          <p:spPr>
            <a:xfrm>
              <a:off x="5006067" y="1852757"/>
              <a:ext cx="109686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training</a:t>
              </a:r>
            </a:p>
          </p:txBody>
        </p:sp>
      </p:grpSp>
      <p:grpSp>
        <p:nvGrpSpPr>
          <p:cNvPr id="109" name="Group 108">
            <a:extLst>
              <a:ext uri="{FF2B5EF4-FFF2-40B4-BE49-F238E27FC236}">
                <a16:creationId xmlns:a16="http://schemas.microsoft.com/office/drawing/2014/main" id="{A14CCC46-B8A4-4396-8570-6C40D0405942}"/>
              </a:ext>
            </a:extLst>
          </p:cNvPr>
          <p:cNvGrpSpPr/>
          <p:nvPr/>
        </p:nvGrpSpPr>
        <p:grpSpPr>
          <a:xfrm>
            <a:off x="2589804" y="1608363"/>
            <a:ext cx="137160" cy="2370665"/>
            <a:chOff x="3413744" y="1861315"/>
            <a:chExt cx="182880" cy="3160886"/>
          </a:xfrm>
        </p:grpSpPr>
        <p:cxnSp>
          <p:nvCxnSpPr>
            <p:cNvPr id="110" name="Straight Connector 109">
              <a:extLst>
                <a:ext uri="{FF2B5EF4-FFF2-40B4-BE49-F238E27FC236}">
                  <a16:creationId xmlns:a16="http://schemas.microsoft.com/office/drawing/2014/main" id="{A7801114-013A-4E62-B81E-7B8B32DA315E}"/>
                </a:ext>
              </a:extLst>
            </p:cNvPr>
            <p:cNvCxnSpPr>
              <a:cxnSpLocks/>
            </p:cNvCxnSpPr>
            <p:nvPr/>
          </p:nvCxnSpPr>
          <p:spPr>
            <a:xfrm flipV="1">
              <a:off x="3507553"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06AEB530-B008-4B7A-BD62-E2CAA589F26C}"/>
                </a:ext>
              </a:extLst>
            </p:cNvPr>
            <p:cNvCxnSpPr>
              <a:cxnSpLocks/>
            </p:cNvCxnSpPr>
            <p:nvPr/>
          </p:nvCxnSpPr>
          <p:spPr>
            <a:xfrm flipV="1">
              <a:off x="3509831" y="4029229"/>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2" name="Arrow: Chevron 111">
              <a:extLst>
                <a:ext uri="{FF2B5EF4-FFF2-40B4-BE49-F238E27FC236}">
                  <a16:creationId xmlns:a16="http://schemas.microsoft.com/office/drawing/2014/main" id="{0DC720B2-B6C0-42B2-9030-447CE0B7C660}"/>
                </a:ext>
              </a:extLst>
            </p:cNvPr>
            <p:cNvSpPr/>
            <p:nvPr/>
          </p:nvSpPr>
          <p:spPr bwMode="auto">
            <a:xfrm>
              <a:off x="3413744"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3" name="Group 112">
            <a:extLst>
              <a:ext uri="{FF2B5EF4-FFF2-40B4-BE49-F238E27FC236}">
                <a16:creationId xmlns:a16="http://schemas.microsoft.com/office/drawing/2014/main" id="{1708F507-9FC6-4F93-95BA-ED1247E8D8F0}"/>
              </a:ext>
            </a:extLst>
          </p:cNvPr>
          <p:cNvGrpSpPr/>
          <p:nvPr/>
        </p:nvGrpSpPr>
        <p:grpSpPr>
          <a:xfrm>
            <a:off x="5631070" y="1608363"/>
            <a:ext cx="137160" cy="2365994"/>
            <a:chOff x="7468765" y="1861315"/>
            <a:chExt cx="182880" cy="3154658"/>
          </a:xfrm>
        </p:grpSpPr>
        <p:cxnSp>
          <p:nvCxnSpPr>
            <p:cNvPr id="114" name="Straight Connector 113">
              <a:extLst>
                <a:ext uri="{FF2B5EF4-FFF2-40B4-BE49-F238E27FC236}">
                  <a16:creationId xmlns:a16="http://schemas.microsoft.com/office/drawing/2014/main" id="{40E490E5-5D39-40E4-8897-2C308E83A53B}"/>
                </a:ext>
              </a:extLst>
            </p:cNvPr>
            <p:cNvCxnSpPr>
              <a:cxnSpLocks/>
            </p:cNvCxnSpPr>
            <p:nvPr/>
          </p:nvCxnSpPr>
          <p:spPr>
            <a:xfrm flipV="1">
              <a:off x="7562574"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45A57D5-D725-4AAE-BA52-0471F22FEB90}"/>
                </a:ext>
              </a:extLst>
            </p:cNvPr>
            <p:cNvCxnSpPr>
              <a:cxnSpLocks/>
            </p:cNvCxnSpPr>
            <p:nvPr/>
          </p:nvCxnSpPr>
          <p:spPr>
            <a:xfrm flipV="1">
              <a:off x="7561982" y="4023001"/>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6" name="Arrow: Chevron 115">
              <a:extLst>
                <a:ext uri="{FF2B5EF4-FFF2-40B4-BE49-F238E27FC236}">
                  <a16:creationId xmlns:a16="http://schemas.microsoft.com/office/drawing/2014/main" id="{C28EAAD9-F6A2-4CB6-8A7B-BB143020F2B6}"/>
                </a:ext>
              </a:extLst>
            </p:cNvPr>
            <p:cNvSpPr/>
            <p:nvPr/>
          </p:nvSpPr>
          <p:spPr bwMode="auto">
            <a:xfrm>
              <a:off x="7468765"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7" name="Group 116">
            <a:extLst>
              <a:ext uri="{FF2B5EF4-FFF2-40B4-BE49-F238E27FC236}">
                <a16:creationId xmlns:a16="http://schemas.microsoft.com/office/drawing/2014/main" id="{265C26B4-8676-44FE-A7D8-4B92EB5FBFBD}"/>
              </a:ext>
            </a:extLst>
          </p:cNvPr>
          <p:cNvGrpSpPr/>
          <p:nvPr/>
        </p:nvGrpSpPr>
        <p:grpSpPr>
          <a:xfrm>
            <a:off x="3054972" y="3210893"/>
            <a:ext cx="673593" cy="945914"/>
            <a:chOff x="4033968" y="3998022"/>
            <a:chExt cx="898124" cy="1261218"/>
          </a:xfrm>
        </p:grpSpPr>
        <p:sp>
          <p:nvSpPr>
            <p:cNvPr id="118" name="binary" title="Icon of binary code, ones and zeros">
              <a:extLst>
                <a:ext uri="{FF2B5EF4-FFF2-40B4-BE49-F238E27FC236}">
                  <a16:creationId xmlns:a16="http://schemas.microsoft.com/office/drawing/2014/main" id="{96780AC9-9B05-4F99-A646-2420D25C0C4B}"/>
                </a:ext>
              </a:extLst>
            </p:cNvPr>
            <p:cNvSpPr>
              <a:spLocks noChangeAspect="1" noEditPoints="1"/>
            </p:cNvSpPr>
            <p:nvPr/>
          </p:nvSpPr>
          <p:spPr bwMode="auto">
            <a:xfrm>
              <a:off x="4174751" y="3998022"/>
              <a:ext cx="616558" cy="532397"/>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19" name="TextBox 118">
              <a:extLst>
                <a:ext uri="{FF2B5EF4-FFF2-40B4-BE49-F238E27FC236}">
                  <a16:creationId xmlns:a16="http://schemas.microsoft.com/office/drawing/2014/main" id="{F8E75BE5-8D2E-4431-A59C-576810B7659C}"/>
                </a:ext>
              </a:extLst>
            </p:cNvPr>
            <p:cNvSpPr txBox="1"/>
            <p:nvPr/>
          </p:nvSpPr>
          <p:spPr>
            <a:xfrm>
              <a:off x="4033968" y="4643687"/>
              <a:ext cx="898124" cy="615553"/>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training script</a:t>
              </a:r>
            </a:p>
          </p:txBody>
        </p:sp>
      </p:grpSp>
      <p:grpSp>
        <p:nvGrpSpPr>
          <p:cNvPr id="120" name="Group 119">
            <a:extLst>
              <a:ext uri="{FF2B5EF4-FFF2-40B4-BE49-F238E27FC236}">
                <a16:creationId xmlns:a16="http://schemas.microsoft.com/office/drawing/2014/main" id="{9AB118C6-D84B-49F6-A4D1-F3AE8D2199E6}"/>
              </a:ext>
            </a:extLst>
          </p:cNvPr>
          <p:cNvGrpSpPr/>
          <p:nvPr/>
        </p:nvGrpSpPr>
        <p:grpSpPr>
          <a:xfrm>
            <a:off x="3829110" y="3200309"/>
            <a:ext cx="845775" cy="809981"/>
            <a:chOff x="5066152" y="3983907"/>
            <a:chExt cx="1127700" cy="1079974"/>
          </a:xfrm>
        </p:grpSpPr>
        <p:sp>
          <p:nvSpPr>
            <p:cNvPr id="121" name="chip" title="Icon of a computer chip">
              <a:extLst>
                <a:ext uri="{FF2B5EF4-FFF2-40B4-BE49-F238E27FC236}">
                  <a16:creationId xmlns:a16="http://schemas.microsoft.com/office/drawing/2014/main" id="{A995626D-AAEC-468C-B907-C68EFF6C3D69}"/>
                </a:ext>
              </a:extLst>
            </p:cNvPr>
            <p:cNvSpPr>
              <a:spLocks noChangeAspect="1" noEditPoints="1"/>
            </p:cNvSpPr>
            <p:nvPr/>
          </p:nvSpPr>
          <p:spPr bwMode="auto">
            <a:xfrm>
              <a:off x="5244401" y="3983907"/>
              <a:ext cx="616558" cy="629054"/>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675">
                <a:gradFill>
                  <a:gsLst>
                    <a:gs pos="0">
                      <a:srgbClr val="505050"/>
                    </a:gs>
                    <a:gs pos="100000">
                      <a:srgbClr val="505050"/>
                    </a:gs>
                  </a:gsLst>
                </a:gradFill>
              </a:endParaRPr>
            </a:p>
          </p:txBody>
        </p:sp>
        <p:sp>
          <p:nvSpPr>
            <p:cNvPr id="122" name="TextBox 121">
              <a:extLst>
                <a:ext uri="{FF2B5EF4-FFF2-40B4-BE49-F238E27FC236}">
                  <a16:creationId xmlns:a16="http://schemas.microsoft.com/office/drawing/2014/main" id="{5271F503-2AD6-4A38-9E24-2A30CE6682B0}"/>
                </a:ext>
              </a:extLst>
            </p:cNvPr>
            <p:cNvSpPr txBox="1"/>
            <p:nvPr/>
          </p:nvSpPr>
          <p:spPr>
            <a:xfrm>
              <a:off x="5066152" y="4694549"/>
              <a:ext cx="1127700"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compute</a:t>
              </a:r>
            </a:p>
          </p:txBody>
        </p:sp>
      </p:grpSp>
      <p:grpSp>
        <p:nvGrpSpPr>
          <p:cNvPr id="123" name="Group 122">
            <a:extLst>
              <a:ext uri="{FF2B5EF4-FFF2-40B4-BE49-F238E27FC236}">
                <a16:creationId xmlns:a16="http://schemas.microsoft.com/office/drawing/2014/main" id="{C762FC80-41CE-4BE9-9A09-16AD4A0BDF69}"/>
              </a:ext>
            </a:extLst>
          </p:cNvPr>
          <p:cNvGrpSpPr/>
          <p:nvPr/>
        </p:nvGrpSpPr>
        <p:grpSpPr>
          <a:xfrm>
            <a:off x="4732507" y="3191365"/>
            <a:ext cx="673594" cy="797902"/>
            <a:chOff x="6270681" y="3971982"/>
            <a:chExt cx="898125" cy="1063868"/>
          </a:xfrm>
        </p:grpSpPr>
        <p:sp>
          <p:nvSpPr>
            <p:cNvPr id="124" name="Beaker_F196" title="Icon of a scientific flask with liquid in it">
              <a:extLst>
                <a:ext uri="{FF2B5EF4-FFF2-40B4-BE49-F238E27FC236}">
                  <a16:creationId xmlns:a16="http://schemas.microsoft.com/office/drawing/2014/main" id="{B921D617-60F1-4BA4-8F5C-7F1F08AAFDC1}"/>
                </a:ext>
              </a:extLst>
            </p:cNvPr>
            <p:cNvSpPr>
              <a:spLocks noChangeAspect="1" noEditPoints="1"/>
            </p:cNvSpPr>
            <p:nvPr/>
          </p:nvSpPr>
          <p:spPr bwMode="auto">
            <a:xfrm>
              <a:off x="6383033" y="3971982"/>
              <a:ext cx="534108" cy="617129"/>
            </a:xfrm>
            <a:custGeom>
              <a:avLst/>
              <a:gdLst>
                <a:gd name="T0" fmla="*/ 2433 w 3250"/>
                <a:gd name="T1" fmla="*/ 2127 h 3754"/>
                <a:gd name="T2" fmla="*/ 1894 w 3250"/>
                <a:gd name="T3" fmla="*/ 2002 h 3754"/>
                <a:gd name="T4" fmla="*/ 1355 w 3250"/>
                <a:gd name="T5" fmla="*/ 2252 h 3754"/>
                <a:gd name="T6" fmla="*/ 817 w 3250"/>
                <a:gd name="T7" fmla="*/ 2127 h 3754"/>
                <a:gd name="T8" fmla="*/ 874 w 3250"/>
                <a:gd name="T9" fmla="*/ 0 h 3754"/>
                <a:gd name="T10" fmla="*/ 1249 w 3250"/>
                <a:gd name="T11" fmla="*/ 0 h 3754"/>
                <a:gd name="T12" fmla="*/ 1249 w 3250"/>
                <a:gd name="T13" fmla="*/ 1306 h 3754"/>
                <a:gd name="T14" fmla="*/ 1213 w 3250"/>
                <a:gd name="T15" fmla="*/ 1437 h 3754"/>
                <a:gd name="T16" fmla="*/ 100 w 3250"/>
                <a:gd name="T17" fmla="*/ 3375 h 3754"/>
                <a:gd name="T18" fmla="*/ 315 w 3250"/>
                <a:gd name="T19" fmla="*/ 3754 h 3754"/>
                <a:gd name="T20" fmla="*/ 2936 w 3250"/>
                <a:gd name="T21" fmla="*/ 3754 h 3754"/>
                <a:gd name="T22" fmla="*/ 3150 w 3250"/>
                <a:gd name="T23" fmla="*/ 3376 h 3754"/>
                <a:gd name="T24" fmla="*/ 2037 w 3250"/>
                <a:gd name="T25" fmla="*/ 1437 h 3754"/>
                <a:gd name="T26" fmla="*/ 2000 w 3250"/>
                <a:gd name="T27" fmla="*/ 1306 h 3754"/>
                <a:gd name="T28" fmla="*/ 2000 w 3250"/>
                <a:gd name="T29" fmla="*/ 0 h 3754"/>
                <a:gd name="T30" fmla="*/ 2376 w 3250"/>
                <a:gd name="T31" fmla="*/ 0 h 3754"/>
                <a:gd name="T32" fmla="*/ 874 w 3250"/>
                <a:gd name="T33" fmla="*/ 3254 h 3754"/>
                <a:gd name="T34" fmla="*/ 1124 w 3250"/>
                <a:gd name="T35" fmla="*/ 3254 h 3754"/>
                <a:gd name="T36" fmla="*/ 1375 w 3250"/>
                <a:gd name="T37" fmla="*/ 2905 h 3754"/>
                <a:gd name="T38" fmla="*/ 1625 w 3250"/>
                <a:gd name="T39" fmla="*/ 2905 h 3754"/>
                <a:gd name="T40" fmla="*/ 874 w 3250"/>
                <a:gd name="T41" fmla="*/ 2601 h 3754"/>
                <a:gd name="T42" fmla="*/ 1124 w 3250"/>
                <a:gd name="T43" fmla="*/ 2601 h 3754"/>
                <a:gd name="T44" fmla="*/ 1875 w 3250"/>
                <a:gd name="T45" fmla="*/ 2655 h 3754"/>
                <a:gd name="T46" fmla="*/ 2125 w 3250"/>
                <a:gd name="T47" fmla="*/ 2655 h 3754"/>
                <a:gd name="T48" fmla="*/ 2376 w 3250"/>
                <a:gd name="T49" fmla="*/ 3254 h 3754"/>
                <a:gd name="T50" fmla="*/ 2626 w 3250"/>
                <a:gd name="T51" fmla="*/ 3254 h 3754"/>
                <a:gd name="T52" fmla="*/ 1625 w 3250"/>
                <a:gd name="T53" fmla="*/ 3375 h 3754"/>
                <a:gd name="T54" fmla="*/ 1875 w 3250"/>
                <a:gd name="T55" fmla="*/ 3375 h 3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0" h="3754">
                  <a:moveTo>
                    <a:pt x="2433" y="2127"/>
                  </a:moveTo>
                  <a:cubicBezTo>
                    <a:pt x="2433" y="2127"/>
                    <a:pt x="2164" y="2002"/>
                    <a:pt x="1894" y="2002"/>
                  </a:cubicBezTo>
                  <a:cubicBezTo>
                    <a:pt x="1625" y="2002"/>
                    <a:pt x="1625" y="2252"/>
                    <a:pt x="1355" y="2252"/>
                  </a:cubicBezTo>
                  <a:cubicBezTo>
                    <a:pt x="1086" y="2252"/>
                    <a:pt x="817" y="2127"/>
                    <a:pt x="817" y="2127"/>
                  </a:cubicBezTo>
                  <a:moveTo>
                    <a:pt x="874" y="0"/>
                  </a:moveTo>
                  <a:cubicBezTo>
                    <a:pt x="1249" y="0"/>
                    <a:pt x="1249" y="0"/>
                    <a:pt x="1249" y="0"/>
                  </a:cubicBezTo>
                  <a:cubicBezTo>
                    <a:pt x="1249" y="1306"/>
                    <a:pt x="1249" y="1306"/>
                    <a:pt x="1249" y="1306"/>
                  </a:cubicBezTo>
                  <a:cubicBezTo>
                    <a:pt x="1249" y="1352"/>
                    <a:pt x="1237" y="1397"/>
                    <a:pt x="1213" y="1437"/>
                  </a:cubicBezTo>
                  <a:cubicBezTo>
                    <a:pt x="100" y="3375"/>
                    <a:pt x="100" y="3375"/>
                    <a:pt x="100" y="3375"/>
                  </a:cubicBezTo>
                  <a:cubicBezTo>
                    <a:pt x="0" y="3542"/>
                    <a:pt x="120" y="3754"/>
                    <a:pt x="315" y="3754"/>
                  </a:cubicBezTo>
                  <a:cubicBezTo>
                    <a:pt x="2936" y="3754"/>
                    <a:pt x="2936" y="3754"/>
                    <a:pt x="2936" y="3754"/>
                  </a:cubicBezTo>
                  <a:cubicBezTo>
                    <a:pt x="3130" y="3754"/>
                    <a:pt x="3250" y="3543"/>
                    <a:pt x="3150" y="3376"/>
                  </a:cubicBezTo>
                  <a:cubicBezTo>
                    <a:pt x="2037" y="1437"/>
                    <a:pt x="2037" y="1437"/>
                    <a:pt x="2037" y="1437"/>
                  </a:cubicBezTo>
                  <a:cubicBezTo>
                    <a:pt x="2013" y="1397"/>
                    <a:pt x="2000" y="1352"/>
                    <a:pt x="2000" y="1306"/>
                  </a:cubicBezTo>
                  <a:cubicBezTo>
                    <a:pt x="2000" y="0"/>
                    <a:pt x="2000" y="0"/>
                    <a:pt x="2000" y="0"/>
                  </a:cubicBezTo>
                  <a:cubicBezTo>
                    <a:pt x="2376" y="0"/>
                    <a:pt x="2376" y="0"/>
                    <a:pt x="2376" y="0"/>
                  </a:cubicBezTo>
                  <a:moveTo>
                    <a:pt x="874" y="3254"/>
                  </a:moveTo>
                  <a:cubicBezTo>
                    <a:pt x="1124" y="3254"/>
                    <a:pt x="1124" y="3254"/>
                    <a:pt x="1124" y="3254"/>
                  </a:cubicBezTo>
                  <a:moveTo>
                    <a:pt x="1375" y="2905"/>
                  </a:moveTo>
                  <a:cubicBezTo>
                    <a:pt x="1625" y="2905"/>
                    <a:pt x="1625" y="2905"/>
                    <a:pt x="1625" y="2905"/>
                  </a:cubicBezTo>
                  <a:moveTo>
                    <a:pt x="874" y="2601"/>
                  </a:moveTo>
                  <a:cubicBezTo>
                    <a:pt x="1124" y="2601"/>
                    <a:pt x="1124" y="2601"/>
                    <a:pt x="1124" y="2601"/>
                  </a:cubicBezTo>
                  <a:moveTo>
                    <a:pt x="1875" y="2655"/>
                  </a:moveTo>
                  <a:cubicBezTo>
                    <a:pt x="2125" y="2655"/>
                    <a:pt x="2125" y="2655"/>
                    <a:pt x="2125" y="2655"/>
                  </a:cubicBezTo>
                  <a:moveTo>
                    <a:pt x="2376" y="3254"/>
                  </a:moveTo>
                  <a:cubicBezTo>
                    <a:pt x="2626" y="3254"/>
                    <a:pt x="2626" y="3254"/>
                    <a:pt x="2626" y="3254"/>
                  </a:cubicBezTo>
                  <a:moveTo>
                    <a:pt x="1625" y="3375"/>
                  </a:moveTo>
                  <a:cubicBezTo>
                    <a:pt x="1875" y="3375"/>
                    <a:pt x="1875" y="3375"/>
                    <a:pt x="1875" y="33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5" name="TextBox 124">
              <a:extLst>
                <a:ext uri="{FF2B5EF4-FFF2-40B4-BE49-F238E27FC236}">
                  <a16:creationId xmlns:a16="http://schemas.microsoft.com/office/drawing/2014/main" id="{B8E1B9F0-882C-4FE3-9372-7182DC12443A}"/>
                </a:ext>
              </a:extLst>
            </p:cNvPr>
            <p:cNvSpPr txBox="1"/>
            <p:nvPr/>
          </p:nvSpPr>
          <p:spPr>
            <a:xfrm>
              <a:off x="6270681" y="4697296"/>
              <a:ext cx="898125" cy="338554"/>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tuning</a:t>
              </a:r>
            </a:p>
          </p:txBody>
        </p:sp>
      </p:grpSp>
      <p:grpSp>
        <p:nvGrpSpPr>
          <p:cNvPr id="4" name="Group 3">
            <a:extLst>
              <a:ext uri="{FF2B5EF4-FFF2-40B4-BE49-F238E27FC236}">
                <a16:creationId xmlns:a16="http://schemas.microsoft.com/office/drawing/2014/main" id="{59F6EFAA-5B5A-4E43-9562-963881044E3B}"/>
              </a:ext>
            </a:extLst>
          </p:cNvPr>
          <p:cNvGrpSpPr/>
          <p:nvPr/>
        </p:nvGrpSpPr>
        <p:grpSpPr>
          <a:xfrm>
            <a:off x="6954410" y="3088396"/>
            <a:ext cx="673594" cy="921034"/>
            <a:chOff x="9233218" y="3834691"/>
            <a:chExt cx="898125" cy="1228045"/>
          </a:xfrm>
        </p:grpSpPr>
        <p:sp>
          <p:nvSpPr>
            <p:cNvPr id="127" name="3D" title="Icon of a 3D box with square points on each corner">
              <a:extLst>
                <a:ext uri="{FF2B5EF4-FFF2-40B4-BE49-F238E27FC236}">
                  <a16:creationId xmlns:a16="http://schemas.microsoft.com/office/drawing/2014/main" id="{560EBD7A-DDCA-4543-ADE7-D31B26C7BB39}"/>
                </a:ext>
              </a:extLst>
            </p:cNvPr>
            <p:cNvSpPr>
              <a:spLocks noChangeAspect="1" noEditPoints="1"/>
            </p:cNvSpPr>
            <p:nvPr/>
          </p:nvSpPr>
          <p:spPr bwMode="auto">
            <a:xfrm>
              <a:off x="9258199" y="3834691"/>
              <a:ext cx="740544" cy="791855"/>
            </a:xfrm>
            <a:custGeom>
              <a:avLst/>
              <a:gdLst>
                <a:gd name="T0" fmla="*/ 67 w 534"/>
                <a:gd name="T1" fmla="*/ 117 h 571"/>
                <a:gd name="T2" fmla="*/ 232 w 534"/>
                <a:gd name="T3" fmla="*/ 35 h 571"/>
                <a:gd name="T4" fmla="*/ 302 w 534"/>
                <a:gd name="T5" fmla="*/ 33 h 571"/>
                <a:gd name="T6" fmla="*/ 467 w 534"/>
                <a:gd name="T7" fmla="*/ 117 h 571"/>
                <a:gd name="T8" fmla="*/ 534 w 534"/>
                <a:gd name="T9" fmla="*/ 461 h 571"/>
                <a:gd name="T10" fmla="*/ 534 w 534"/>
                <a:gd name="T11" fmla="*/ 427 h 571"/>
                <a:gd name="T12" fmla="*/ 467 w 534"/>
                <a:gd name="T13" fmla="*/ 427 h 571"/>
                <a:gd name="T14" fmla="*/ 467 w 534"/>
                <a:gd name="T15" fmla="*/ 495 h 571"/>
                <a:gd name="T16" fmla="*/ 534 w 534"/>
                <a:gd name="T17" fmla="*/ 495 h 571"/>
                <a:gd name="T18" fmla="*/ 534 w 534"/>
                <a:gd name="T19" fmla="*/ 461 h 571"/>
                <a:gd name="T20" fmla="*/ 302 w 534"/>
                <a:gd name="T21" fmla="*/ 537 h 571"/>
                <a:gd name="T22" fmla="*/ 302 w 534"/>
                <a:gd name="T23" fmla="*/ 502 h 571"/>
                <a:gd name="T24" fmla="*/ 232 w 534"/>
                <a:gd name="T25" fmla="*/ 502 h 571"/>
                <a:gd name="T26" fmla="*/ 232 w 534"/>
                <a:gd name="T27" fmla="*/ 571 h 571"/>
                <a:gd name="T28" fmla="*/ 302 w 534"/>
                <a:gd name="T29" fmla="*/ 571 h 571"/>
                <a:gd name="T30" fmla="*/ 302 w 534"/>
                <a:gd name="T31" fmla="*/ 537 h 571"/>
                <a:gd name="T32" fmla="*/ 67 w 534"/>
                <a:gd name="T33" fmla="*/ 461 h 571"/>
                <a:gd name="T34" fmla="*/ 67 w 534"/>
                <a:gd name="T35" fmla="*/ 427 h 571"/>
                <a:gd name="T36" fmla="*/ 0 w 534"/>
                <a:gd name="T37" fmla="*/ 427 h 571"/>
                <a:gd name="T38" fmla="*/ 0 w 534"/>
                <a:gd name="T39" fmla="*/ 495 h 571"/>
                <a:gd name="T40" fmla="*/ 67 w 534"/>
                <a:gd name="T41" fmla="*/ 495 h 571"/>
                <a:gd name="T42" fmla="*/ 67 w 534"/>
                <a:gd name="T43" fmla="*/ 461 h 571"/>
                <a:gd name="T44" fmla="*/ 67 w 534"/>
                <a:gd name="T45" fmla="*/ 152 h 571"/>
                <a:gd name="T46" fmla="*/ 67 w 534"/>
                <a:gd name="T47" fmla="*/ 117 h 571"/>
                <a:gd name="T48" fmla="*/ 0 w 534"/>
                <a:gd name="T49" fmla="*/ 117 h 571"/>
                <a:gd name="T50" fmla="*/ 0 w 534"/>
                <a:gd name="T51" fmla="*/ 186 h 571"/>
                <a:gd name="T52" fmla="*/ 67 w 534"/>
                <a:gd name="T53" fmla="*/ 186 h 571"/>
                <a:gd name="T54" fmla="*/ 67 w 534"/>
                <a:gd name="T55" fmla="*/ 152 h 571"/>
                <a:gd name="T56" fmla="*/ 302 w 534"/>
                <a:gd name="T57" fmla="*/ 227 h 571"/>
                <a:gd name="T58" fmla="*/ 302 w 534"/>
                <a:gd name="T59" fmla="*/ 193 h 571"/>
                <a:gd name="T60" fmla="*/ 232 w 534"/>
                <a:gd name="T61" fmla="*/ 193 h 571"/>
                <a:gd name="T62" fmla="*/ 232 w 534"/>
                <a:gd name="T63" fmla="*/ 261 h 571"/>
                <a:gd name="T64" fmla="*/ 302 w 534"/>
                <a:gd name="T65" fmla="*/ 261 h 571"/>
                <a:gd name="T66" fmla="*/ 302 w 534"/>
                <a:gd name="T67" fmla="*/ 227 h 571"/>
                <a:gd name="T68" fmla="*/ 302 w 534"/>
                <a:gd name="T69" fmla="*/ 33 h 571"/>
                <a:gd name="T70" fmla="*/ 302 w 534"/>
                <a:gd name="T71" fmla="*/ 0 h 571"/>
                <a:gd name="T72" fmla="*/ 232 w 534"/>
                <a:gd name="T73" fmla="*/ 0 h 571"/>
                <a:gd name="T74" fmla="*/ 232 w 534"/>
                <a:gd name="T75" fmla="*/ 69 h 571"/>
                <a:gd name="T76" fmla="*/ 302 w 534"/>
                <a:gd name="T77" fmla="*/ 69 h 571"/>
                <a:gd name="T78" fmla="*/ 302 w 534"/>
                <a:gd name="T79" fmla="*/ 33 h 571"/>
                <a:gd name="T80" fmla="*/ 534 w 534"/>
                <a:gd name="T81" fmla="*/ 152 h 571"/>
                <a:gd name="T82" fmla="*/ 534 w 534"/>
                <a:gd name="T83" fmla="*/ 117 h 571"/>
                <a:gd name="T84" fmla="*/ 467 w 534"/>
                <a:gd name="T85" fmla="*/ 117 h 571"/>
                <a:gd name="T86" fmla="*/ 467 w 534"/>
                <a:gd name="T87" fmla="*/ 186 h 571"/>
                <a:gd name="T88" fmla="*/ 534 w 534"/>
                <a:gd name="T89" fmla="*/ 186 h 571"/>
                <a:gd name="T90" fmla="*/ 534 w 534"/>
                <a:gd name="T91" fmla="*/ 152 h 571"/>
                <a:gd name="T92" fmla="*/ 302 w 534"/>
                <a:gd name="T93" fmla="*/ 229 h 571"/>
                <a:gd name="T94" fmla="*/ 467 w 534"/>
                <a:gd name="T95" fmla="*/ 152 h 571"/>
                <a:gd name="T96" fmla="*/ 501 w 534"/>
                <a:gd name="T97" fmla="*/ 186 h 571"/>
                <a:gd name="T98" fmla="*/ 501 w 534"/>
                <a:gd name="T99" fmla="*/ 427 h 571"/>
                <a:gd name="T100" fmla="*/ 268 w 534"/>
                <a:gd name="T101" fmla="*/ 261 h 571"/>
                <a:gd name="T102" fmla="*/ 268 w 534"/>
                <a:gd name="T103" fmla="*/ 502 h 571"/>
                <a:gd name="T104" fmla="*/ 34 w 534"/>
                <a:gd name="T105" fmla="*/ 186 h 571"/>
                <a:gd name="T106" fmla="*/ 34 w 534"/>
                <a:gd name="T107" fmla="*/ 427 h 571"/>
                <a:gd name="T108" fmla="*/ 67 w 534"/>
                <a:gd name="T109" fmla="*/ 152 h 571"/>
                <a:gd name="T110" fmla="*/ 232 w 534"/>
                <a:gd name="T111" fmla="*/ 229 h 571"/>
                <a:gd name="T112" fmla="*/ 302 w 534"/>
                <a:gd name="T113" fmla="*/ 537 h 571"/>
                <a:gd name="T114" fmla="*/ 467 w 534"/>
                <a:gd name="T115" fmla="*/ 461 h 571"/>
                <a:gd name="T116" fmla="*/ 232 w 534"/>
                <a:gd name="T117" fmla="*/ 539 h 571"/>
                <a:gd name="T118" fmla="*/ 67 w 534"/>
                <a:gd name="T119" fmla="*/ 46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571">
                  <a:moveTo>
                    <a:pt x="67" y="117"/>
                  </a:moveTo>
                  <a:lnTo>
                    <a:pt x="232" y="35"/>
                  </a:lnTo>
                  <a:moveTo>
                    <a:pt x="302" y="33"/>
                  </a:moveTo>
                  <a:lnTo>
                    <a:pt x="467" y="117"/>
                  </a:lnTo>
                  <a:moveTo>
                    <a:pt x="534" y="461"/>
                  </a:moveTo>
                  <a:lnTo>
                    <a:pt x="534" y="427"/>
                  </a:lnTo>
                  <a:lnTo>
                    <a:pt x="467" y="427"/>
                  </a:lnTo>
                  <a:lnTo>
                    <a:pt x="467" y="495"/>
                  </a:lnTo>
                  <a:lnTo>
                    <a:pt x="534" y="495"/>
                  </a:lnTo>
                  <a:lnTo>
                    <a:pt x="534" y="461"/>
                  </a:lnTo>
                  <a:moveTo>
                    <a:pt x="302" y="537"/>
                  </a:moveTo>
                  <a:lnTo>
                    <a:pt x="302" y="502"/>
                  </a:lnTo>
                  <a:lnTo>
                    <a:pt x="232" y="502"/>
                  </a:lnTo>
                  <a:lnTo>
                    <a:pt x="232" y="571"/>
                  </a:lnTo>
                  <a:lnTo>
                    <a:pt x="302" y="571"/>
                  </a:lnTo>
                  <a:lnTo>
                    <a:pt x="302" y="537"/>
                  </a:lnTo>
                  <a:moveTo>
                    <a:pt x="67" y="461"/>
                  </a:moveTo>
                  <a:lnTo>
                    <a:pt x="67" y="427"/>
                  </a:lnTo>
                  <a:lnTo>
                    <a:pt x="0" y="427"/>
                  </a:lnTo>
                  <a:lnTo>
                    <a:pt x="0" y="495"/>
                  </a:lnTo>
                  <a:lnTo>
                    <a:pt x="67" y="495"/>
                  </a:lnTo>
                  <a:lnTo>
                    <a:pt x="67" y="461"/>
                  </a:lnTo>
                  <a:moveTo>
                    <a:pt x="67" y="152"/>
                  </a:moveTo>
                  <a:lnTo>
                    <a:pt x="67" y="117"/>
                  </a:lnTo>
                  <a:lnTo>
                    <a:pt x="0" y="117"/>
                  </a:lnTo>
                  <a:lnTo>
                    <a:pt x="0" y="186"/>
                  </a:lnTo>
                  <a:lnTo>
                    <a:pt x="67" y="186"/>
                  </a:lnTo>
                  <a:lnTo>
                    <a:pt x="67" y="152"/>
                  </a:lnTo>
                  <a:moveTo>
                    <a:pt x="302" y="227"/>
                  </a:moveTo>
                  <a:lnTo>
                    <a:pt x="302" y="193"/>
                  </a:lnTo>
                  <a:lnTo>
                    <a:pt x="232" y="193"/>
                  </a:lnTo>
                  <a:lnTo>
                    <a:pt x="232" y="261"/>
                  </a:lnTo>
                  <a:lnTo>
                    <a:pt x="302" y="261"/>
                  </a:lnTo>
                  <a:lnTo>
                    <a:pt x="302" y="227"/>
                  </a:lnTo>
                  <a:moveTo>
                    <a:pt x="302" y="33"/>
                  </a:moveTo>
                  <a:lnTo>
                    <a:pt x="302" y="0"/>
                  </a:lnTo>
                  <a:lnTo>
                    <a:pt x="232" y="0"/>
                  </a:lnTo>
                  <a:lnTo>
                    <a:pt x="232" y="69"/>
                  </a:lnTo>
                  <a:lnTo>
                    <a:pt x="302" y="69"/>
                  </a:lnTo>
                  <a:lnTo>
                    <a:pt x="302" y="33"/>
                  </a:lnTo>
                  <a:moveTo>
                    <a:pt x="534" y="152"/>
                  </a:moveTo>
                  <a:lnTo>
                    <a:pt x="534" y="117"/>
                  </a:lnTo>
                  <a:lnTo>
                    <a:pt x="467" y="117"/>
                  </a:lnTo>
                  <a:lnTo>
                    <a:pt x="467" y="186"/>
                  </a:lnTo>
                  <a:lnTo>
                    <a:pt x="534" y="186"/>
                  </a:lnTo>
                  <a:lnTo>
                    <a:pt x="534" y="152"/>
                  </a:lnTo>
                  <a:moveTo>
                    <a:pt x="302" y="229"/>
                  </a:moveTo>
                  <a:lnTo>
                    <a:pt x="467" y="152"/>
                  </a:lnTo>
                  <a:moveTo>
                    <a:pt x="501" y="186"/>
                  </a:moveTo>
                  <a:lnTo>
                    <a:pt x="501" y="427"/>
                  </a:lnTo>
                  <a:moveTo>
                    <a:pt x="268" y="261"/>
                  </a:moveTo>
                  <a:lnTo>
                    <a:pt x="268" y="502"/>
                  </a:lnTo>
                  <a:moveTo>
                    <a:pt x="34" y="186"/>
                  </a:moveTo>
                  <a:lnTo>
                    <a:pt x="34" y="427"/>
                  </a:lnTo>
                  <a:moveTo>
                    <a:pt x="67" y="152"/>
                  </a:moveTo>
                  <a:lnTo>
                    <a:pt x="232" y="229"/>
                  </a:lnTo>
                  <a:moveTo>
                    <a:pt x="302" y="537"/>
                  </a:moveTo>
                  <a:lnTo>
                    <a:pt x="467" y="461"/>
                  </a:lnTo>
                  <a:moveTo>
                    <a:pt x="232" y="539"/>
                  </a:moveTo>
                  <a:lnTo>
                    <a:pt x="67" y="461"/>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8" name="TextBox 127">
              <a:extLst>
                <a:ext uri="{FF2B5EF4-FFF2-40B4-BE49-F238E27FC236}">
                  <a16:creationId xmlns:a16="http://schemas.microsoft.com/office/drawing/2014/main" id="{C8F0F83A-5565-4DB9-B46F-9FA20B59BDAC}"/>
                </a:ext>
              </a:extLst>
            </p:cNvPr>
            <p:cNvSpPr txBox="1"/>
            <p:nvPr/>
          </p:nvSpPr>
          <p:spPr>
            <a:xfrm>
              <a:off x="9233218" y="4693404"/>
              <a:ext cx="898125"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model</a:t>
              </a:r>
            </a:p>
          </p:txBody>
        </p:sp>
      </p:grpSp>
      <p:grpSp>
        <p:nvGrpSpPr>
          <p:cNvPr id="129" name="Group 128">
            <a:extLst>
              <a:ext uri="{FF2B5EF4-FFF2-40B4-BE49-F238E27FC236}">
                <a16:creationId xmlns:a16="http://schemas.microsoft.com/office/drawing/2014/main" id="{634882F6-2E25-482C-A6E5-5858E9593139}"/>
              </a:ext>
            </a:extLst>
          </p:cNvPr>
          <p:cNvGrpSpPr/>
          <p:nvPr/>
        </p:nvGrpSpPr>
        <p:grpSpPr>
          <a:xfrm>
            <a:off x="7777440" y="3108941"/>
            <a:ext cx="993594" cy="894977"/>
            <a:chOff x="9743316" y="3823011"/>
            <a:chExt cx="1324792" cy="1193302"/>
          </a:xfrm>
        </p:grpSpPr>
        <p:sp>
          <p:nvSpPr>
            <p:cNvPr id="130" name="Browser" title="Icon of a browser window">
              <a:extLst>
                <a:ext uri="{FF2B5EF4-FFF2-40B4-BE49-F238E27FC236}">
                  <a16:creationId xmlns:a16="http://schemas.microsoft.com/office/drawing/2014/main" id="{D9AAC9D2-05A7-4C41-AF41-5EE65AD36E89}"/>
                </a:ext>
              </a:extLst>
            </p:cNvPr>
            <p:cNvSpPr>
              <a:spLocks noChangeAspect="1" noEditPoints="1"/>
            </p:cNvSpPr>
            <p:nvPr/>
          </p:nvSpPr>
          <p:spPr bwMode="auto">
            <a:xfrm>
              <a:off x="9793479" y="3823011"/>
              <a:ext cx="893744" cy="715277"/>
            </a:xfrm>
            <a:custGeom>
              <a:avLst/>
              <a:gdLst>
                <a:gd name="T0" fmla="*/ 3750 w 3750"/>
                <a:gd name="T1" fmla="*/ 3000 h 3000"/>
                <a:gd name="T2" fmla="*/ 0 w 3750"/>
                <a:gd name="T3" fmla="*/ 3000 h 3000"/>
                <a:gd name="T4" fmla="*/ 0 w 3750"/>
                <a:gd name="T5" fmla="*/ 0 h 3000"/>
                <a:gd name="T6" fmla="*/ 3750 w 3750"/>
                <a:gd name="T7" fmla="*/ 0 h 3000"/>
                <a:gd name="T8" fmla="*/ 3750 w 3750"/>
                <a:gd name="T9" fmla="*/ 3000 h 3000"/>
                <a:gd name="T10" fmla="*/ 0 w 3750"/>
                <a:gd name="T11" fmla="*/ 750 h 3000"/>
                <a:gd name="T12" fmla="*/ 3750 w 3750"/>
                <a:gd name="T13" fmla="*/ 750 h 3000"/>
                <a:gd name="T14" fmla="*/ 3335 w 3750"/>
                <a:gd name="T15" fmla="*/ 375 h 3000"/>
                <a:gd name="T16" fmla="*/ 3375 w 3750"/>
                <a:gd name="T17" fmla="*/ 415 h 3000"/>
                <a:gd name="T18" fmla="*/ 3414 w 3750"/>
                <a:gd name="T19" fmla="*/ 375 h 3000"/>
                <a:gd name="T20" fmla="*/ 3375 w 3750"/>
                <a:gd name="T21" fmla="*/ 336 h 3000"/>
                <a:gd name="T22" fmla="*/ 3335 w 3750"/>
                <a:gd name="T23" fmla="*/ 375 h 3000"/>
                <a:gd name="T24" fmla="*/ 2886 w 3750"/>
                <a:gd name="T25" fmla="*/ 375 h 3000"/>
                <a:gd name="T26" fmla="*/ 2925 w 3750"/>
                <a:gd name="T27" fmla="*/ 415 h 3000"/>
                <a:gd name="T28" fmla="*/ 2965 w 3750"/>
                <a:gd name="T29" fmla="*/ 375 h 3000"/>
                <a:gd name="T30" fmla="*/ 2925 w 3750"/>
                <a:gd name="T31" fmla="*/ 336 h 3000"/>
                <a:gd name="T32" fmla="*/ 2886 w 3750"/>
                <a:gd name="T33" fmla="*/ 375 h 3000"/>
                <a:gd name="T34" fmla="*/ 2437 w 3750"/>
                <a:gd name="T35" fmla="*/ 375 h 3000"/>
                <a:gd name="T36" fmla="*/ 2476 w 3750"/>
                <a:gd name="T37" fmla="*/ 415 h 3000"/>
                <a:gd name="T38" fmla="*/ 2516 w 3750"/>
                <a:gd name="T39" fmla="*/ 375 h 3000"/>
                <a:gd name="T40" fmla="*/ 2476 w 3750"/>
                <a:gd name="T41" fmla="*/ 336 h 3000"/>
                <a:gd name="T42" fmla="*/ 2437 w 3750"/>
                <a:gd name="T43" fmla="*/ 37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0" h="3000">
                  <a:moveTo>
                    <a:pt x="3750" y="3000"/>
                  </a:moveTo>
                  <a:cubicBezTo>
                    <a:pt x="0" y="3000"/>
                    <a:pt x="0" y="3000"/>
                    <a:pt x="0" y="3000"/>
                  </a:cubicBezTo>
                  <a:cubicBezTo>
                    <a:pt x="0" y="0"/>
                    <a:pt x="0" y="0"/>
                    <a:pt x="0" y="0"/>
                  </a:cubicBezTo>
                  <a:cubicBezTo>
                    <a:pt x="3750" y="0"/>
                    <a:pt x="3750" y="0"/>
                    <a:pt x="3750" y="0"/>
                  </a:cubicBezTo>
                  <a:lnTo>
                    <a:pt x="3750" y="3000"/>
                  </a:lnTo>
                  <a:close/>
                  <a:moveTo>
                    <a:pt x="0" y="750"/>
                  </a:moveTo>
                  <a:cubicBezTo>
                    <a:pt x="3750" y="750"/>
                    <a:pt x="3750" y="750"/>
                    <a:pt x="3750" y="750"/>
                  </a:cubicBezTo>
                  <a:moveTo>
                    <a:pt x="3335" y="375"/>
                  </a:moveTo>
                  <a:cubicBezTo>
                    <a:pt x="3335" y="397"/>
                    <a:pt x="3353" y="415"/>
                    <a:pt x="3375" y="415"/>
                  </a:cubicBezTo>
                  <a:cubicBezTo>
                    <a:pt x="3397" y="415"/>
                    <a:pt x="3414" y="397"/>
                    <a:pt x="3414" y="375"/>
                  </a:cubicBezTo>
                  <a:cubicBezTo>
                    <a:pt x="3414" y="353"/>
                    <a:pt x="3397" y="336"/>
                    <a:pt x="3375" y="336"/>
                  </a:cubicBezTo>
                  <a:cubicBezTo>
                    <a:pt x="3353" y="336"/>
                    <a:pt x="3335" y="353"/>
                    <a:pt x="3335" y="375"/>
                  </a:cubicBezTo>
                  <a:close/>
                  <a:moveTo>
                    <a:pt x="2886" y="375"/>
                  </a:moveTo>
                  <a:cubicBezTo>
                    <a:pt x="2886" y="397"/>
                    <a:pt x="2904" y="415"/>
                    <a:pt x="2925" y="415"/>
                  </a:cubicBezTo>
                  <a:cubicBezTo>
                    <a:pt x="2947" y="415"/>
                    <a:pt x="2965" y="397"/>
                    <a:pt x="2965" y="375"/>
                  </a:cubicBezTo>
                  <a:cubicBezTo>
                    <a:pt x="2965" y="353"/>
                    <a:pt x="2947" y="336"/>
                    <a:pt x="2925" y="336"/>
                  </a:cubicBezTo>
                  <a:cubicBezTo>
                    <a:pt x="2904" y="336"/>
                    <a:pt x="2886" y="353"/>
                    <a:pt x="2886" y="375"/>
                  </a:cubicBezTo>
                  <a:close/>
                  <a:moveTo>
                    <a:pt x="2437" y="375"/>
                  </a:moveTo>
                  <a:cubicBezTo>
                    <a:pt x="2437" y="397"/>
                    <a:pt x="2454" y="415"/>
                    <a:pt x="2476" y="415"/>
                  </a:cubicBezTo>
                  <a:cubicBezTo>
                    <a:pt x="2498" y="415"/>
                    <a:pt x="2516" y="397"/>
                    <a:pt x="2516" y="375"/>
                  </a:cubicBezTo>
                  <a:cubicBezTo>
                    <a:pt x="2516" y="353"/>
                    <a:pt x="2498" y="336"/>
                    <a:pt x="2476" y="336"/>
                  </a:cubicBezTo>
                  <a:cubicBezTo>
                    <a:pt x="2454" y="336"/>
                    <a:pt x="2437" y="353"/>
                    <a:pt x="2437" y="375"/>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31" name="TextBox 130">
              <a:extLst>
                <a:ext uri="{FF2B5EF4-FFF2-40B4-BE49-F238E27FC236}">
                  <a16:creationId xmlns:a16="http://schemas.microsoft.com/office/drawing/2014/main" id="{5DEA47CB-611D-4954-8649-54DFF8FA1354}"/>
                </a:ext>
              </a:extLst>
            </p:cNvPr>
            <p:cNvSpPr txBox="1"/>
            <p:nvPr/>
          </p:nvSpPr>
          <p:spPr>
            <a:xfrm>
              <a:off x="9743316" y="4646981"/>
              <a:ext cx="1324792"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application</a:t>
              </a:r>
            </a:p>
          </p:txBody>
        </p:sp>
      </p:grpSp>
      <p:sp>
        <p:nvSpPr>
          <p:cNvPr id="2" name="Title 1">
            <a:extLst>
              <a:ext uri="{FF2B5EF4-FFF2-40B4-BE49-F238E27FC236}">
                <a16:creationId xmlns:a16="http://schemas.microsoft.com/office/drawing/2014/main" id="{941F6541-5B5A-40CD-A686-204B16517FC0}"/>
              </a:ext>
            </a:extLst>
          </p:cNvPr>
          <p:cNvSpPr>
            <a:spLocks noGrp="1"/>
          </p:cNvSpPr>
          <p:nvPr>
            <p:ph type="title"/>
          </p:nvPr>
        </p:nvSpPr>
        <p:spPr>
          <a:xfrm>
            <a:off x="732408" y="103628"/>
            <a:ext cx="6866100" cy="857400"/>
          </a:xfrm>
        </p:spPr>
        <p:txBody>
          <a:bodyPr/>
          <a:lstStyle/>
          <a:p>
            <a:r>
              <a:rPr lang="en-US" altLang="zh-CN" sz="3300" dirty="0"/>
              <a:t>Machine Learning Workflow</a:t>
            </a:r>
            <a:endParaRPr lang="en-US" sz="3300" dirty="0"/>
          </a:p>
        </p:txBody>
      </p:sp>
      <p:grpSp>
        <p:nvGrpSpPr>
          <p:cNvPr id="3" name="Group 2">
            <a:extLst>
              <a:ext uri="{FF2B5EF4-FFF2-40B4-BE49-F238E27FC236}">
                <a16:creationId xmlns:a16="http://schemas.microsoft.com/office/drawing/2014/main" id="{4147EF9E-E041-4ED0-998D-AF2BC0EA2D36}"/>
              </a:ext>
            </a:extLst>
          </p:cNvPr>
          <p:cNvGrpSpPr/>
          <p:nvPr/>
        </p:nvGrpSpPr>
        <p:grpSpPr>
          <a:xfrm>
            <a:off x="5873867" y="3137536"/>
            <a:ext cx="1140925" cy="877426"/>
            <a:chOff x="7792494" y="3900210"/>
            <a:chExt cx="1521233" cy="1169900"/>
          </a:xfrm>
        </p:grpSpPr>
        <p:sp>
          <p:nvSpPr>
            <p:cNvPr id="51" name="TextBox 50">
              <a:extLst>
                <a:ext uri="{FF2B5EF4-FFF2-40B4-BE49-F238E27FC236}">
                  <a16:creationId xmlns:a16="http://schemas.microsoft.com/office/drawing/2014/main" id="{B8D15501-A12F-4F47-971B-2D79A6AED562}"/>
                </a:ext>
              </a:extLst>
            </p:cNvPr>
            <p:cNvSpPr txBox="1"/>
            <p:nvPr/>
          </p:nvSpPr>
          <p:spPr>
            <a:xfrm>
              <a:off x="7792494" y="4700778"/>
              <a:ext cx="1521233"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productization</a:t>
              </a:r>
            </a:p>
          </p:txBody>
        </p:sp>
        <p:sp>
          <p:nvSpPr>
            <p:cNvPr id="50" name="Rocket" title="Icon of a rocket">
              <a:extLst>
                <a:ext uri="{FF2B5EF4-FFF2-40B4-BE49-F238E27FC236}">
                  <a16:creationId xmlns:a16="http://schemas.microsoft.com/office/drawing/2014/main" id="{6D0B9301-D91C-48E7-8104-1ABD0423C859}"/>
                </a:ext>
              </a:extLst>
            </p:cNvPr>
            <p:cNvSpPr>
              <a:spLocks noChangeAspect="1" noEditPoints="1"/>
            </p:cNvSpPr>
            <p:nvPr/>
          </p:nvSpPr>
          <p:spPr bwMode="auto">
            <a:xfrm>
              <a:off x="8143525" y="3900210"/>
              <a:ext cx="673074" cy="661210"/>
            </a:xfrm>
            <a:custGeom>
              <a:avLst/>
              <a:gdLst>
                <a:gd name="T0" fmla="*/ 352 w 352"/>
                <a:gd name="T1" fmla="*/ 3 h 346"/>
                <a:gd name="T2" fmla="*/ 305 w 352"/>
                <a:gd name="T3" fmla="*/ 142 h 346"/>
                <a:gd name="T4" fmla="*/ 118 w 352"/>
                <a:gd name="T5" fmla="*/ 326 h 346"/>
                <a:gd name="T6" fmla="*/ 50 w 352"/>
                <a:gd name="T7" fmla="*/ 346 h 346"/>
                <a:gd name="T8" fmla="*/ 0 w 352"/>
                <a:gd name="T9" fmla="*/ 295 h 346"/>
                <a:gd name="T10" fmla="*/ 30 w 352"/>
                <a:gd name="T11" fmla="*/ 227 h 346"/>
                <a:gd name="T12" fmla="*/ 203 w 352"/>
                <a:gd name="T13" fmla="*/ 54 h 346"/>
                <a:gd name="T14" fmla="*/ 352 w 352"/>
                <a:gd name="T15" fmla="*/ 3 h 346"/>
                <a:gd name="T16" fmla="*/ 203 w 352"/>
                <a:gd name="T17" fmla="*/ 55 h 346"/>
                <a:gd name="T18" fmla="*/ 301 w 352"/>
                <a:gd name="T19" fmla="*/ 146 h 346"/>
                <a:gd name="T20" fmla="*/ 144 w 352"/>
                <a:gd name="T21" fmla="*/ 113 h 346"/>
                <a:gd name="T22" fmla="*/ 0 w 352"/>
                <a:gd name="T23" fmla="*/ 113 h 346"/>
                <a:gd name="T24" fmla="*/ 0 w 352"/>
                <a:gd name="T25" fmla="*/ 197 h 346"/>
                <a:gd name="T26" fmla="*/ 30 w 352"/>
                <a:gd name="T27" fmla="*/ 227 h 346"/>
                <a:gd name="T28" fmla="*/ 30 w 352"/>
                <a:gd name="T29" fmla="*/ 227 h 346"/>
                <a:gd name="T30" fmla="*/ 120 w 352"/>
                <a:gd name="T31" fmla="*/ 324 h 346"/>
                <a:gd name="T32" fmla="*/ 141 w 352"/>
                <a:gd name="T33" fmla="*/ 346 h 346"/>
                <a:gd name="T34" fmla="*/ 232 w 352"/>
                <a:gd name="T35" fmla="*/ 346 h 346"/>
                <a:gd name="T36" fmla="*/ 232 w 352"/>
                <a:gd name="T37" fmla="*/ 214 h 346"/>
                <a:gd name="T38" fmla="*/ 176 w 352"/>
                <a:gd name="T39" fmla="*/ 159 h 346"/>
                <a:gd name="T40" fmla="*/ 194 w 352"/>
                <a:gd name="T41" fmla="*/ 177 h 346"/>
                <a:gd name="T42" fmla="*/ 211 w 352"/>
                <a:gd name="T43" fmla="*/ 159 h 346"/>
                <a:gd name="T44" fmla="*/ 194 w 352"/>
                <a:gd name="T45" fmla="*/ 141 h 346"/>
                <a:gd name="T46" fmla="*/ 176 w 352"/>
                <a:gd name="T47" fmla="*/ 1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2" h="346">
                  <a:moveTo>
                    <a:pt x="352" y="3"/>
                  </a:moveTo>
                  <a:cubicBezTo>
                    <a:pt x="346" y="85"/>
                    <a:pt x="305" y="142"/>
                    <a:pt x="305" y="142"/>
                  </a:cubicBezTo>
                  <a:cubicBezTo>
                    <a:pt x="305" y="142"/>
                    <a:pt x="305" y="142"/>
                    <a:pt x="118" y="326"/>
                  </a:cubicBezTo>
                  <a:cubicBezTo>
                    <a:pt x="118" y="326"/>
                    <a:pt x="118" y="326"/>
                    <a:pt x="50" y="346"/>
                  </a:cubicBezTo>
                  <a:cubicBezTo>
                    <a:pt x="50" y="346"/>
                    <a:pt x="50" y="346"/>
                    <a:pt x="0" y="295"/>
                  </a:cubicBezTo>
                  <a:cubicBezTo>
                    <a:pt x="0" y="295"/>
                    <a:pt x="0" y="295"/>
                    <a:pt x="30" y="227"/>
                  </a:cubicBezTo>
                  <a:cubicBezTo>
                    <a:pt x="30" y="227"/>
                    <a:pt x="149" y="109"/>
                    <a:pt x="203" y="54"/>
                  </a:cubicBezTo>
                  <a:cubicBezTo>
                    <a:pt x="257" y="0"/>
                    <a:pt x="352" y="3"/>
                    <a:pt x="352" y="3"/>
                  </a:cubicBezTo>
                  <a:close/>
                  <a:moveTo>
                    <a:pt x="203" y="55"/>
                  </a:moveTo>
                  <a:cubicBezTo>
                    <a:pt x="301" y="146"/>
                    <a:pt x="301" y="146"/>
                    <a:pt x="301" y="146"/>
                  </a:cubicBezTo>
                  <a:moveTo>
                    <a:pt x="144" y="113"/>
                  </a:moveTo>
                  <a:cubicBezTo>
                    <a:pt x="0" y="113"/>
                    <a:pt x="0" y="113"/>
                    <a:pt x="0" y="113"/>
                  </a:cubicBezTo>
                  <a:cubicBezTo>
                    <a:pt x="0" y="197"/>
                    <a:pt x="0" y="197"/>
                    <a:pt x="0" y="197"/>
                  </a:cubicBezTo>
                  <a:cubicBezTo>
                    <a:pt x="30" y="227"/>
                    <a:pt x="30" y="227"/>
                    <a:pt x="30" y="227"/>
                  </a:cubicBezTo>
                  <a:moveTo>
                    <a:pt x="30" y="227"/>
                  </a:moveTo>
                  <a:cubicBezTo>
                    <a:pt x="120" y="324"/>
                    <a:pt x="120" y="324"/>
                    <a:pt x="120" y="324"/>
                  </a:cubicBezTo>
                  <a:cubicBezTo>
                    <a:pt x="141" y="346"/>
                    <a:pt x="141" y="346"/>
                    <a:pt x="141" y="346"/>
                  </a:cubicBezTo>
                  <a:cubicBezTo>
                    <a:pt x="232" y="346"/>
                    <a:pt x="232" y="346"/>
                    <a:pt x="232" y="346"/>
                  </a:cubicBezTo>
                  <a:cubicBezTo>
                    <a:pt x="232" y="214"/>
                    <a:pt x="232" y="214"/>
                    <a:pt x="232" y="214"/>
                  </a:cubicBezTo>
                  <a:moveTo>
                    <a:pt x="176" y="159"/>
                  </a:moveTo>
                  <a:cubicBezTo>
                    <a:pt x="176" y="169"/>
                    <a:pt x="184" y="177"/>
                    <a:pt x="194" y="177"/>
                  </a:cubicBezTo>
                  <a:cubicBezTo>
                    <a:pt x="203" y="177"/>
                    <a:pt x="211" y="169"/>
                    <a:pt x="211" y="159"/>
                  </a:cubicBezTo>
                  <a:cubicBezTo>
                    <a:pt x="211" y="149"/>
                    <a:pt x="203" y="141"/>
                    <a:pt x="194" y="141"/>
                  </a:cubicBezTo>
                  <a:cubicBezTo>
                    <a:pt x="184" y="141"/>
                    <a:pt x="176" y="149"/>
                    <a:pt x="176" y="159"/>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675">
                <a:gradFill>
                  <a:gsLst>
                    <a:gs pos="0">
                      <a:srgbClr val="505050"/>
                    </a:gs>
                    <a:gs pos="100000">
                      <a:srgbClr val="505050"/>
                    </a:gs>
                  </a:gsLst>
                  <a:lin ang="5400000" scaled="1"/>
                </a:gradFill>
              </a:endParaRPr>
            </a:p>
          </p:txBody>
        </p:sp>
      </p:grpSp>
      <p:cxnSp>
        <p:nvCxnSpPr>
          <p:cNvPr id="6" name="Straight Arrow Connector 5">
            <a:extLst>
              <a:ext uri="{FF2B5EF4-FFF2-40B4-BE49-F238E27FC236}">
                <a16:creationId xmlns:a16="http://schemas.microsoft.com/office/drawing/2014/main" id="{57B280C0-CD06-4BE6-AD21-79F222464FC9}"/>
              </a:ext>
            </a:extLst>
          </p:cNvPr>
          <p:cNvCxnSpPr>
            <a:cxnSpLocks/>
          </p:cNvCxnSpPr>
          <p:nvPr/>
        </p:nvCxnSpPr>
        <p:spPr>
          <a:xfrm flipH="1" flipV="1">
            <a:off x="7567094" y="2654484"/>
            <a:ext cx="376689" cy="433911"/>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88AB79DD-3389-4169-9DCA-71215BD49C3C}"/>
              </a:ext>
            </a:extLst>
          </p:cNvPr>
          <p:cNvCxnSpPr>
            <a:cxnSpLocks/>
          </p:cNvCxnSpPr>
          <p:nvPr/>
        </p:nvCxnSpPr>
        <p:spPr>
          <a:xfrm>
            <a:off x="7633282" y="2573568"/>
            <a:ext cx="420362" cy="475029"/>
          </a:xfrm>
          <a:prstGeom prst="straightConnector1">
            <a:avLst/>
          </a:prstGeom>
          <a:ln w="19050">
            <a:headEnd type="none" w="lg" len="med"/>
            <a:tailEnd type="triangle"/>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E0B8EDF8-9987-544C-BCB6-0A4F5FC3F2A4}"/>
              </a:ext>
            </a:extLst>
          </p:cNvPr>
          <p:cNvGrpSpPr/>
          <p:nvPr/>
        </p:nvGrpSpPr>
        <p:grpSpPr>
          <a:xfrm>
            <a:off x="6428125" y="1601945"/>
            <a:ext cx="1248395" cy="1089942"/>
            <a:chOff x="8473856" y="1863880"/>
            <a:chExt cx="1664526" cy="1453256"/>
          </a:xfrm>
        </p:grpSpPr>
        <p:sp>
          <p:nvSpPr>
            <p:cNvPr id="41" name="TextBox 40">
              <a:extLst>
                <a:ext uri="{FF2B5EF4-FFF2-40B4-BE49-F238E27FC236}">
                  <a16:creationId xmlns:a16="http://schemas.microsoft.com/office/drawing/2014/main" id="{83C6C6EA-C068-374C-9535-C23911EDCDDE}"/>
                </a:ext>
              </a:extLst>
            </p:cNvPr>
            <p:cNvSpPr txBox="1"/>
            <p:nvPr/>
          </p:nvSpPr>
          <p:spPr>
            <a:xfrm>
              <a:off x="8773869" y="1863880"/>
              <a:ext cx="136009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inferencing</a:t>
              </a:r>
            </a:p>
          </p:txBody>
        </p:sp>
        <p:sp>
          <p:nvSpPr>
            <p:cNvPr id="42" name="cloud_2" title="Icon of a cloud made of two arrows pointing towards eachother">
              <a:extLst>
                <a:ext uri="{FF2B5EF4-FFF2-40B4-BE49-F238E27FC236}">
                  <a16:creationId xmlns:a16="http://schemas.microsoft.com/office/drawing/2014/main" id="{8B3A1DA3-A58D-C746-A0D8-E547016D5F39}"/>
                </a:ext>
              </a:extLst>
            </p:cNvPr>
            <p:cNvSpPr>
              <a:spLocks noChangeAspect="1" noEditPoints="1"/>
            </p:cNvSpPr>
            <p:nvPr/>
          </p:nvSpPr>
          <p:spPr bwMode="auto">
            <a:xfrm>
              <a:off x="8473856" y="2356578"/>
              <a:ext cx="1664526" cy="960558"/>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a:gradFill>
                  <a:gsLst>
                    <a:gs pos="0">
                      <a:srgbClr val="505050"/>
                    </a:gs>
                    <a:gs pos="100000">
                      <a:srgbClr val="505050"/>
                    </a:gs>
                  </a:gsLst>
                </a:gradFill>
              </a:endParaRPr>
            </a:p>
          </p:txBody>
        </p:sp>
      </p:grpSp>
    </p:spTree>
    <p:extLst>
      <p:ext uri="{BB962C8B-B14F-4D97-AF65-F5344CB8AC3E}">
        <p14:creationId xmlns:p14="http://schemas.microsoft.com/office/powerpoint/2010/main" val="877518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500"/>
                                        <p:tgtEl>
                                          <p:spTgt spid="10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fade">
                                      <p:cBhvr>
                                        <p:cTn id="21" dur="500"/>
                                        <p:tgtEl>
                                          <p:spTgt spid="117"/>
                                        </p:tgtEl>
                                      </p:cBhvr>
                                    </p:animEffect>
                                  </p:childTnLst>
                                </p:cTn>
                              </p:par>
                              <p:par>
                                <p:cTn id="22" presetID="10" presetClass="entr" presetSubtype="0" fill="hold"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fade">
                                      <p:cBhvr>
                                        <p:cTn id="24" dur="500"/>
                                        <p:tgtEl>
                                          <p:spTgt spid="120"/>
                                        </p:tgtEl>
                                      </p:cBhvr>
                                    </p:animEffect>
                                  </p:childTnLst>
                                </p:cTn>
                              </p:par>
                              <p:par>
                                <p:cTn id="25" presetID="10" presetClass="entr" presetSubtype="0" fill="hold"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4.16667E-6 -4.81481E-6 L -0.03177 -0.22962 " pathEditMode="relative" rAng="0" ptsTypes="AA">
                                      <p:cBhvr>
                                        <p:cTn id="46" dur="2000" fill="hold"/>
                                        <p:tgtEl>
                                          <p:spTgt spid="4"/>
                                        </p:tgtEl>
                                        <p:attrNameLst>
                                          <p:attrName>ppt_x</p:attrName>
                                          <p:attrName>ppt_y</p:attrName>
                                        </p:attrNameLst>
                                      </p:cBhvr>
                                      <p:rCtr x="-1597" y="-11481"/>
                                    </p:animMotion>
                                  </p:childTnLst>
                                </p:cTn>
                              </p:par>
                              <p:par>
                                <p:cTn id="47" presetID="6" presetClass="emph" presetSubtype="0" fill="hold" nodeType="withEffect">
                                  <p:stCondLst>
                                    <p:cond delay="0"/>
                                  </p:stCondLst>
                                  <p:childTnLst>
                                    <p:animScale>
                                      <p:cBhvr>
                                        <p:cTn id="48" dur="2000" fill="hold"/>
                                        <p:tgtEl>
                                          <p:spTgt spid="4"/>
                                        </p:tgtEl>
                                      </p:cBhvr>
                                      <p:by x="50000" y="50000"/>
                                    </p:animScale>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fade">
                                      <p:cBhvr>
                                        <p:cTn id="53" dur="500"/>
                                        <p:tgtEl>
                                          <p:spTgt spid="129"/>
                                        </p:tgtEl>
                                      </p:cBhvr>
                                    </p:animEffect>
                                  </p:childTnLst>
                                </p:cTn>
                              </p:par>
                              <p:par>
                                <p:cTn id="54" presetID="10" presetClass="entr" presetSubtype="0" fill="hold"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10" presetClass="entr" presetSubtype="0"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data exploration</a:t>
            </a:r>
          </a:p>
        </p:txBody>
      </p:sp>
      <p:sp>
        <p:nvSpPr>
          <p:cNvPr id="3" name="graph_9" title="Icon of a line chart with connected circles at varying points">
            <a:extLst>
              <a:ext uri="{FF2B5EF4-FFF2-40B4-BE49-F238E27FC236}">
                <a16:creationId xmlns:a16="http://schemas.microsoft.com/office/drawing/2014/main" id="{3680806F-D7BB-447A-B37B-A14942E7F458}"/>
              </a:ext>
            </a:extLst>
          </p:cNvPr>
          <p:cNvSpPr>
            <a:spLocks noChangeAspect="1" noEditPoints="1"/>
          </p:cNvSpPr>
          <p:nvPr/>
        </p:nvSpPr>
        <p:spPr bwMode="auto">
          <a:xfrm>
            <a:off x="515774" y="2571751"/>
            <a:ext cx="1149741" cy="1037462"/>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Tree>
    <p:extLst>
      <p:ext uri="{BB962C8B-B14F-4D97-AF65-F5344CB8AC3E}">
        <p14:creationId xmlns:p14="http://schemas.microsoft.com/office/powerpoint/2010/main" val="366417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5DFF-FCBE-4DF0-921E-96F7B9E61B27}"/>
              </a:ext>
            </a:extLst>
          </p:cNvPr>
          <p:cNvSpPr>
            <a:spLocks noGrp="1"/>
          </p:cNvSpPr>
          <p:nvPr>
            <p:ph type="title"/>
          </p:nvPr>
        </p:nvSpPr>
        <p:spPr>
          <a:xfrm>
            <a:off x="286004" y="257913"/>
            <a:ext cx="6409436" cy="415499"/>
          </a:xfrm>
        </p:spPr>
        <p:txBody>
          <a:bodyPr/>
          <a:lstStyle/>
          <a:p>
            <a:r>
              <a:rPr lang="en-US" sz="3300" dirty="0"/>
              <a:t>The Oxford-IIIT Pet Dataset</a:t>
            </a:r>
          </a:p>
        </p:txBody>
      </p:sp>
      <p:sp>
        <p:nvSpPr>
          <p:cNvPr id="3" name="Content Placeholder 2">
            <a:extLst>
              <a:ext uri="{FF2B5EF4-FFF2-40B4-BE49-F238E27FC236}">
                <a16:creationId xmlns:a16="http://schemas.microsoft.com/office/drawing/2014/main" id="{48E16142-60E8-43B2-8313-967C6A86BC12}"/>
              </a:ext>
            </a:extLst>
          </p:cNvPr>
          <p:cNvSpPr>
            <a:spLocks noGrp="1"/>
          </p:cNvSpPr>
          <p:nvPr>
            <p:ph sz="quarter" idx="10"/>
          </p:nvPr>
        </p:nvSpPr>
        <p:spPr>
          <a:xfrm>
            <a:off x="5589524" y="1701689"/>
            <a:ext cx="3285680" cy="1218795"/>
          </a:xfrm>
        </p:spPr>
        <p:txBody>
          <a:bodyPr/>
          <a:lstStyle/>
          <a:p>
            <a:pPr>
              <a:buFont typeface="Arial" panose="020B0604020202020204" pitchFamily="34" charset="0"/>
              <a:buChar char="•"/>
            </a:pPr>
            <a:r>
              <a:rPr lang="en-US" dirty="0">
                <a:latin typeface="+mn-lt"/>
              </a:rPr>
              <a:t>37 category pet dataset</a:t>
            </a:r>
          </a:p>
          <a:p>
            <a:pPr>
              <a:buFont typeface="Arial" panose="020B0604020202020204" pitchFamily="34" charset="0"/>
              <a:buChar char="•"/>
            </a:pPr>
            <a:r>
              <a:rPr lang="en-US" dirty="0">
                <a:latin typeface="+mn-lt"/>
              </a:rPr>
              <a:t>200 images for each class</a:t>
            </a:r>
          </a:p>
          <a:p>
            <a:pPr>
              <a:buFont typeface="Arial" panose="020B0604020202020204" pitchFamily="34" charset="0"/>
              <a:buChar char="•"/>
            </a:pPr>
            <a:r>
              <a:rPr lang="en-US" dirty="0">
                <a:latin typeface="+mn-lt"/>
                <a:hlinkClick r:id="rId3"/>
              </a:rPr>
              <a:t>http://www.robots.ox.ac.uk/~vgg/data/pets/</a:t>
            </a:r>
            <a:endParaRPr lang="en-US" dirty="0">
              <a:latin typeface="+mn-lt"/>
            </a:endParaRPr>
          </a:p>
        </p:txBody>
      </p:sp>
      <p:pic>
        <p:nvPicPr>
          <p:cNvPr id="4" name="Picture 2" descr="Class Examples">
            <a:extLst>
              <a:ext uri="{FF2B5EF4-FFF2-40B4-BE49-F238E27FC236}">
                <a16:creationId xmlns:a16="http://schemas.microsoft.com/office/drawing/2014/main" id="{9F0E3AE2-DC60-4537-9DF7-94BD56E027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416" y="969402"/>
            <a:ext cx="5122664" cy="3785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6120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90" y="1605452"/>
            <a:ext cx="6858000" cy="560923"/>
          </a:xfrm>
        </p:spPr>
        <p:txBody>
          <a:bodyPr/>
          <a:lstStyle/>
          <a:p>
            <a:r>
              <a:rPr lang="en-US" sz="4050"/>
              <a:t>demo!</a:t>
            </a:r>
          </a:p>
        </p:txBody>
      </p:sp>
    </p:spTree>
    <p:extLst>
      <p:ext uri="{BB962C8B-B14F-4D97-AF65-F5344CB8AC3E}">
        <p14:creationId xmlns:p14="http://schemas.microsoft.com/office/powerpoint/2010/main" val="149589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142DED3-6955-4EA2-A4C7-1F4E71737CF9}"/>
              </a:ext>
            </a:extLst>
          </p:cNvPr>
          <p:cNvGrpSpPr/>
          <p:nvPr/>
        </p:nvGrpSpPr>
        <p:grpSpPr>
          <a:xfrm>
            <a:off x="919154" y="1605562"/>
            <a:ext cx="1925036" cy="1197621"/>
            <a:chOff x="1186211" y="1857580"/>
            <a:chExt cx="2566714" cy="1596828"/>
          </a:xfrm>
        </p:grpSpPr>
        <p:sp>
          <p:nvSpPr>
            <p:cNvPr id="101" name="graph_9" title="Icon of a line chart with connected circles at varying points">
              <a:extLst>
                <a:ext uri="{FF2B5EF4-FFF2-40B4-BE49-F238E27FC236}">
                  <a16:creationId xmlns:a16="http://schemas.microsoft.com/office/drawing/2014/main" id="{53EE495E-1C22-4194-98DC-7E96F160BA1F}"/>
                </a:ext>
              </a:extLst>
            </p:cNvPr>
            <p:cNvSpPr>
              <a:spLocks noChangeAspect="1" noEditPoints="1"/>
            </p:cNvSpPr>
            <p:nvPr/>
          </p:nvSpPr>
          <p:spPr bwMode="auto">
            <a:xfrm>
              <a:off x="1442047" y="2350713"/>
              <a:ext cx="1223142" cy="1103695"/>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2" name="TextBox 101">
              <a:extLst>
                <a:ext uri="{FF2B5EF4-FFF2-40B4-BE49-F238E27FC236}">
                  <a16:creationId xmlns:a16="http://schemas.microsoft.com/office/drawing/2014/main" id="{75FCB29E-32E9-4F3B-8272-2B2DA6CC1618}"/>
                </a:ext>
              </a:extLst>
            </p:cNvPr>
            <p:cNvSpPr txBox="1"/>
            <p:nvPr/>
          </p:nvSpPr>
          <p:spPr>
            <a:xfrm>
              <a:off x="1186211" y="1857580"/>
              <a:ext cx="2566714"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dirty="0"/>
                <a:t>data exploration</a:t>
              </a:r>
            </a:p>
          </p:txBody>
        </p:sp>
      </p:grpSp>
      <p:grpSp>
        <p:nvGrpSpPr>
          <p:cNvPr id="103" name="Group 102">
            <a:extLst>
              <a:ext uri="{FF2B5EF4-FFF2-40B4-BE49-F238E27FC236}">
                <a16:creationId xmlns:a16="http://schemas.microsoft.com/office/drawing/2014/main" id="{34539730-C989-4EF4-ACE0-350E3634748B}"/>
              </a:ext>
            </a:extLst>
          </p:cNvPr>
          <p:cNvGrpSpPr/>
          <p:nvPr/>
        </p:nvGrpSpPr>
        <p:grpSpPr>
          <a:xfrm>
            <a:off x="3558768" y="1601945"/>
            <a:ext cx="1116117" cy="1211827"/>
            <a:chOff x="4705696" y="1852757"/>
            <a:chExt cx="1488156" cy="1615769"/>
          </a:xfrm>
        </p:grpSpPr>
        <p:sp>
          <p:nvSpPr>
            <p:cNvPr id="104" name="Data &amp; AI" title="Icon of several circles connected to eachother by lines">
              <a:extLst>
                <a:ext uri="{FF2B5EF4-FFF2-40B4-BE49-F238E27FC236}">
                  <a16:creationId xmlns:a16="http://schemas.microsoft.com/office/drawing/2014/main" id="{F3C8D844-6030-4221-99B1-DAA39C802E77}"/>
                </a:ext>
              </a:extLst>
            </p:cNvPr>
            <p:cNvSpPr>
              <a:spLocks noChangeAspect="1" noEditPoints="1"/>
            </p:cNvSpPr>
            <p:nvPr/>
          </p:nvSpPr>
          <p:spPr bwMode="auto">
            <a:xfrm>
              <a:off x="4705696" y="2278585"/>
              <a:ext cx="1488156" cy="1189941"/>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1275">
                <a:gradFill>
                  <a:gsLst>
                    <a:gs pos="0">
                      <a:srgbClr val="505050"/>
                    </a:gs>
                    <a:gs pos="100000">
                      <a:srgbClr val="505050"/>
                    </a:gs>
                  </a:gsLst>
                </a:gradFill>
              </a:endParaRPr>
            </a:p>
          </p:txBody>
        </p:sp>
        <p:sp>
          <p:nvSpPr>
            <p:cNvPr id="105" name="TextBox 104">
              <a:extLst>
                <a:ext uri="{FF2B5EF4-FFF2-40B4-BE49-F238E27FC236}">
                  <a16:creationId xmlns:a16="http://schemas.microsoft.com/office/drawing/2014/main" id="{B27E5870-FC2F-40B8-B71E-96BC560E25CB}"/>
                </a:ext>
              </a:extLst>
            </p:cNvPr>
            <p:cNvSpPr txBox="1"/>
            <p:nvPr/>
          </p:nvSpPr>
          <p:spPr>
            <a:xfrm>
              <a:off x="5006067" y="1852757"/>
              <a:ext cx="1096861" cy="33855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training</a:t>
              </a:r>
            </a:p>
          </p:txBody>
        </p:sp>
      </p:grpSp>
      <p:grpSp>
        <p:nvGrpSpPr>
          <p:cNvPr id="109" name="Group 108">
            <a:extLst>
              <a:ext uri="{FF2B5EF4-FFF2-40B4-BE49-F238E27FC236}">
                <a16:creationId xmlns:a16="http://schemas.microsoft.com/office/drawing/2014/main" id="{A14CCC46-B8A4-4396-8570-6C40D0405942}"/>
              </a:ext>
            </a:extLst>
          </p:cNvPr>
          <p:cNvGrpSpPr/>
          <p:nvPr/>
        </p:nvGrpSpPr>
        <p:grpSpPr>
          <a:xfrm>
            <a:off x="2589804" y="1608363"/>
            <a:ext cx="137160" cy="2370665"/>
            <a:chOff x="3413744" y="1861315"/>
            <a:chExt cx="182880" cy="3160886"/>
          </a:xfrm>
        </p:grpSpPr>
        <p:cxnSp>
          <p:nvCxnSpPr>
            <p:cNvPr id="110" name="Straight Connector 109">
              <a:extLst>
                <a:ext uri="{FF2B5EF4-FFF2-40B4-BE49-F238E27FC236}">
                  <a16:creationId xmlns:a16="http://schemas.microsoft.com/office/drawing/2014/main" id="{A7801114-013A-4E62-B81E-7B8B32DA315E}"/>
                </a:ext>
              </a:extLst>
            </p:cNvPr>
            <p:cNvCxnSpPr>
              <a:cxnSpLocks/>
            </p:cNvCxnSpPr>
            <p:nvPr/>
          </p:nvCxnSpPr>
          <p:spPr>
            <a:xfrm flipV="1">
              <a:off x="3507553" y="1861315"/>
              <a:ext cx="2225" cy="1477807"/>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06AEB530-B008-4B7A-BD62-E2CAA589F26C}"/>
                </a:ext>
              </a:extLst>
            </p:cNvPr>
            <p:cNvCxnSpPr>
              <a:cxnSpLocks/>
            </p:cNvCxnSpPr>
            <p:nvPr/>
          </p:nvCxnSpPr>
          <p:spPr>
            <a:xfrm flipV="1">
              <a:off x="3509831" y="4029229"/>
              <a:ext cx="0" cy="992972"/>
            </a:xfrm>
            <a:prstGeom prst="line">
              <a:avLst/>
            </a:prstGeom>
            <a:ln>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2" name="Arrow: Chevron 111">
              <a:extLst>
                <a:ext uri="{FF2B5EF4-FFF2-40B4-BE49-F238E27FC236}">
                  <a16:creationId xmlns:a16="http://schemas.microsoft.com/office/drawing/2014/main" id="{0DC720B2-B6C0-42B2-9030-447CE0B7C660}"/>
                </a:ext>
              </a:extLst>
            </p:cNvPr>
            <p:cNvSpPr/>
            <p:nvPr/>
          </p:nvSpPr>
          <p:spPr bwMode="auto">
            <a:xfrm>
              <a:off x="3413744" y="3545312"/>
              <a:ext cx="182880" cy="236314"/>
            </a:xfrm>
            <a:prstGeom prst="chevron">
              <a:avLst>
                <a:gd name="adj" fmla="val 84091"/>
              </a:avLst>
            </a:prstGeom>
            <a:solidFill>
              <a:srgbClr val="7C7C7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8" rIns="0" bIns="34978" numCol="1" rtlCol="0" anchor="ctr" anchorCtr="0" compatLnSpc="1">
              <a:prstTxWarp prst="textNoShape">
                <a:avLst/>
              </a:prstTxWarp>
            </a:bodyPr>
            <a:lstStyle/>
            <a:p>
              <a:pPr algn="ctr" defTabSz="699354" fontAlgn="base">
                <a:spcBef>
                  <a:spcPct val="0"/>
                </a:spcBef>
                <a:spcAft>
                  <a:spcPct val="0"/>
                </a:spcAft>
                <a:buClrTx/>
                <a:defRPr/>
              </a:pPr>
              <a:endParaRPr lang="en-US" sz="1200" kern="1200">
                <a:gradFill>
                  <a:gsLst>
                    <a:gs pos="40075">
                      <a:srgbClr val="FFFFFF"/>
                    </a:gs>
                    <a:gs pos="30000">
                      <a:srgbClr val="FFFFFF"/>
                    </a:gs>
                  </a:gsLst>
                  <a:lin ang="5400000" scaled="0"/>
                </a:gradFill>
                <a:latin typeface="Calibri"/>
              </a:endParaRPr>
            </a:p>
          </p:txBody>
        </p:sp>
      </p:grpSp>
      <p:grpSp>
        <p:nvGrpSpPr>
          <p:cNvPr id="117" name="Group 116">
            <a:extLst>
              <a:ext uri="{FF2B5EF4-FFF2-40B4-BE49-F238E27FC236}">
                <a16:creationId xmlns:a16="http://schemas.microsoft.com/office/drawing/2014/main" id="{265C26B4-8676-44FE-A7D8-4B92EB5FBFBD}"/>
              </a:ext>
            </a:extLst>
          </p:cNvPr>
          <p:cNvGrpSpPr/>
          <p:nvPr/>
        </p:nvGrpSpPr>
        <p:grpSpPr>
          <a:xfrm>
            <a:off x="3054972" y="3210893"/>
            <a:ext cx="673593" cy="945914"/>
            <a:chOff x="4033968" y="3998022"/>
            <a:chExt cx="898124" cy="1261218"/>
          </a:xfrm>
        </p:grpSpPr>
        <p:sp>
          <p:nvSpPr>
            <p:cNvPr id="118" name="binary" title="Icon of binary code, ones and zeros">
              <a:extLst>
                <a:ext uri="{FF2B5EF4-FFF2-40B4-BE49-F238E27FC236}">
                  <a16:creationId xmlns:a16="http://schemas.microsoft.com/office/drawing/2014/main" id="{96780AC9-9B05-4F99-A646-2420D25C0C4B}"/>
                </a:ext>
              </a:extLst>
            </p:cNvPr>
            <p:cNvSpPr>
              <a:spLocks noChangeAspect="1" noEditPoints="1"/>
            </p:cNvSpPr>
            <p:nvPr/>
          </p:nvSpPr>
          <p:spPr bwMode="auto">
            <a:xfrm>
              <a:off x="4174751" y="3998022"/>
              <a:ext cx="616558" cy="532397"/>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19" name="TextBox 118">
              <a:extLst>
                <a:ext uri="{FF2B5EF4-FFF2-40B4-BE49-F238E27FC236}">
                  <a16:creationId xmlns:a16="http://schemas.microsoft.com/office/drawing/2014/main" id="{F8E75BE5-8D2E-4431-A59C-576810B7659C}"/>
                </a:ext>
              </a:extLst>
            </p:cNvPr>
            <p:cNvSpPr txBox="1"/>
            <p:nvPr/>
          </p:nvSpPr>
          <p:spPr>
            <a:xfrm>
              <a:off x="4033968" y="4643687"/>
              <a:ext cx="898124" cy="615553"/>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training script</a:t>
              </a:r>
            </a:p>
          </p:txBody>
        </p:sp>
      </p:grpSp>
      <p:grpSp>
        <p:nvGrpSpPr>
          <p:cNvPr id="120" name="Group 119">
            <a:extLst>
              <a:ext uri="{FF2B5EF4-FFF2-40B4-BE49-F238E27FC236}">
                <a16:creationId xmlns:a16="http://schemas.microsoft.com/office/drawing/2014/main" id="{9AB118C6-D84B-49F6-A4D1-F3AE8D2199E6}"/>
              </a:ext>
            </a:extLst>
          </p:cNvPr>
          <p:cNvGrpSpPr/>
          <p:nvPr/>
        </p:nvGrpSpPr>
        <p:grpSpPr>
          <a:xfrm>
            <a:off x="3829110" y="3200309"/>
            <a:ext cx="845775" cy="809981"/>
            <a:chOff x="5066152" y="3983907"/>
            <a:chExt cx="1127700" cy="1079974"/>
          </a:xfrm>
        </p:grpSpPr>
        <p:sp>
          <p:nvSpPr>
            <p:cNvPr id="121" name="chip" title="Icon of a computer chip">
              <a:extLst>
                <a:ext uri="{FF2B5EF4-FFF2-40B4-BE49-F238E27FC236}">
                  <a16:creationId xmlns:a16="http://schemas.microsoft.com/office/drawing/2014/main" id="{A995626D-AAEC-468C-B907-C68EFF6C3D69}"/>
                </a:ext>
              </a:extLst>
            </p:cNvPr>
            <p:cNvSpPr>
              <a:spLocks noChangeAspect="1" noEditPoints="1"/>
            </p:cNvSpPr>
            <p:nvPr/>
          </p:nvSpPr>
          <p:spPr bwMode="auto">
            <a:xfrm>
              <a:off x="5244401" y="3983907"/>
              <a:ext cx="616558" cy="629054"/>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675">
                <a:gradFill>
                  <a:gsLst>
                    <a:gs pos="0">
                      <a:srgbClr val="505050"/>
                    </a:gs>
                    <a:gs pos="100000">
                      <a:srgbClr val="505050"/>
                    </a:gs>
                  </a:gsLst>
                </a:gradFill>
              </a:endParaRPr>
            </a:p>
          </p:txBody>
        </p:sp>
        <p:sp>
          <p:nvSpPr>
            <p:cNvPr id="122" name="TextBox 121">
              <a:extLst>
                <a:ext uri="{FF2B5EF4-FFF2-40B4-BE49-F238E27FC236}">
                  <a16:creationId xmlns:a16="http://schemas.microsoft.com/office/drawing/2014/main" id="{5271F503-2AD6-4A38-9E24-2A30CE6682B0}"/>
                </a:ext>
              </a:extLst>
            </p:cNvPr>
            <p:cNvSpPr txBox="1"/>
            <p:nvPr/>
          </p:nvSpPr>
          <p:spPr>
            <a:xfrm>
              <a:off x="5066152" y="4694549"/>
              <a:ext cx="1127700" cy="369332"/>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200"/>
                <a:t>compute</a:t>
              </a:r>
            </a:p>
          </p:txBody>
        </p:sp>
      </p:grpSp>
      <p:grpSp>
        <p:nvGrpSpPr>
          <p:cNvPr id="123" name="Group 122">
            <a:extLst>
              <a:ext uri="{FF2B5EF4-FFF2-40B4-BE49-F238E27FC236}">
                <a16:creationId xmlns:a16="http://schemas.microsoft.com/office/drawing/2014/main" id="{C762FC80-41CE-4BE9-9A09-16AD4A0BDF69}"/>
              </a:ext>
            </a:extLst>
          </p:cNvPr>
          <p:cNvGrpSpPr/>
          <p:nvPr/>
        </p:nvGrpSpPr>
        <p:grpSpPr>
          <a:xfrm>
            <a:off x="4732507" y="3191365"/>
            <a:ext cx="673594" cy="797902"/>
            <a:chOff x="6270681" y="3971982"/>
            <a:chExt cx="898125" cy="1063868"/>
          </a:xfrm>
        </p:grpSpPr>
        <p:sp>
          <p:nvSpPr>
            <p:cNvPr id="124" name="Beaker_F196" title="Icon of a scientific flask with liquid in it">
              <a:extLst>
                <a:ext uri="{FF2B5EF4-FFF2-40B4-BE49-F238E27FC236}">
                  <a16:creationId xmlns:a16="http://schemas.microsoft.com/office/drawing/2014/main" id="{B921D617-60F1-4BA4-8F5C-7F1F08AAFDC1}"/>
                </a:ext>
              </a:extLst>
            </p:cNvPr>
            <p:cNvSpPr>
              <a:spLocks noChangeAspect="1" noEditPoints="1"/>
            </p:cNvSpPr>
            <p:nvPr/>
          </p:nvSpPr>
          <p:spPr bwMode="auto">
            <a:xfrm>
              <a:off x="6383033" y="3971982"/>
              <a:ext cx="534108" cy="617129"/>
            </a:xfrm>
            <a:custGeom>
              <a:avLst/>
              <a:gdLst>
                <a:gd name="T0" fmla="*/ 2433 w 3250"/>
                <a:gd name="T1" fmla="*/ 2127 h 3754"/>
                <a:gd name="T2" fmla="*/ 1894 w 3250"/>
                <a:gd name="T3" fmla="*/ 2002 h 3754"/>
                <a:gd name="T4" fmla="*/ 1355 w 3250"/>
                <a:gd name="T5" fmla="*/ 2252 h 3754"/>
                <a:gd name="T6" fmla="*/ 817 w 3250"/>
                <a:gd name="T7" fmla="*/ 2127 h 3754"/>
                <a:gd name="T8" fmla="*/ 874 w 3250"/>
                <a:gd name="T9" fmla="*/ 0 h 3754"/>
                <a:gd name="T10" fmla="*/ 1249 w 3250"/>
                <a:gd name="T11" fmla="*/ 0 h 3754"/>
                <a:gd name="T12" fmla="*/ 1249 w 3250"/>
                <a:gd name="T13" fmla="*/ 1306 h 3754"/>
                <a:gd name="T14" fmla="*/ 1213 w 3250"/>
                <a:gd name="T15" fmla="*/ 1437 h 3754"/>
                <a:gd name="T16" fmla="*/ 100 w 3250"/>
                <a:gd name="T17" fmla="*/ 3375 h 3754"/>
                <a:gd name="T18" fmla="*/ 315 w 3250"/>
                <a:gd name="T19" fmla="*/ 3754 h 3754"/>
                <a:gd name="T20" fmla="*/ 2936 w 3250"/>
                <a:gd name="T21" fmla="*/ 3754 h 3754"/>
                <a:gd name="T22" fmla="*/ 3150 w 3250"/>
                <a:gd name="T23" fmla="*/ 3376 h 3754"/>
                <a:gd name="T24" fmla="*/ 2037 w 3250"/>
                <a:gd name="T25" fmla="*/ 1437 h 3754"/>
                <a:gd name="T26" fmla="*/ 2000 w 3250"/>
                <a:gd name="T27" fmla="*/ 1306 h 3754"/>
                <a:gd name="T28" fmla="*/ 2000 w 3250"/>
                <a:gd name="T29" fmla="*/ 0 h 3754"/>
                <a:gd name="T30" fmla="*/ 2376 w 3250"/>
                <a:gd name="T31" fmla="*/ 0 h 3754"/>
                <a:gd name="T32" fmla="*/ 874 w 3250"/>
                <a:gd name="T33" fmla="*/ 3254 h 3754"/>
                <a:gd name="T34" fmla="*/ 1124 w 3250"/>
                <a:gd name="T35" fmla="*/ 3254 h 3754"/>
                <a:gd name="T36" fmla="*/ 1375 w 3250"/>
                <a:gd name="T37" fmla="*/ 2905 h 3754"/>
                <a:gd name="T38" fmla="*/ 1625 w 3250"/>
                <a:gd name="T39" fmla="*/ 2905 h 3754"/>
                <a:gd name="T40" fmla="*/ 874 w 3250"/>
                <a:gd name="T41" fmla="*/ 2601 h 3754"/>
                <a:gd name="T42" fmla="*/ 1124 w 3250"/>
                <a:gd name="T43" fmla="*/ 2601 h 3754"/>
                <a:gd name="T44" fmla="*/ 1875 w 3250"/>
                <a:gd name="T45" fmla="*/ 2655 h 3754"/>
                <a:gd name="T46" fmla="*/ 2125 w 3250"/>
                <a:gd name="T47" fmla="*/ 2655 h 3754"/>
                <a:gd name="T48" fmla="*/ 2376 w 3250"/>
                <a:gd name="T49" fmla="*/ 3254 h 3754"/>
                <a:gd name="T50" fmla="*/ 2626 w 3250"/>
                <a:gd name="T51" fmla="*/ 3254 h 3754"/>
                <a:gd name="T52" fmla="*/ 1625 w 3250"/>
                <a:gd name="T53" fmla="*/ 3375 h 3754"/>
                <a:gd name="T54" fmla="*/ 1875 w 3250"/>
                <a:gd name="T55" fmla="*/ 3375 h 3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0" h="3754">
                  <a:moveTo>
                    <a:pt x="2433" y="2127"/>
                  </a:moveTo>
                  <a:cubicBezTo>
                    <a:pt x="2433" y="2127"/>
                    <a:pt x="2164" y="2002"/>
                    <a:pt x="1894" y="2002"/>
                  </a:cubicBezTo>
                  <a:cubicBezTo>
                    <a:pt x="1625" y="2002"/>
                    <a:pt x="1625" y="2252"/>
                    <a:pt x="1355" y="2252"/>
                  </a:cubicBezTo>
                  <a:cubicBezTo>
                    <a:pt x="1086" y="2252"/>
                    <a:pt x="817" y="2127"/>
                    <a:pt x="817" y="2127"/>
                  </a:cubicBezTo>
                  <a:moveTo>
                    <a:pt x="874" y="0"/>
                  </a:moveTo>
                  <a:cubicBezTo>
                    <a:pt x="1249" y="0"/>
                    <a:pt x="1249" y="0"/>
                    <a:pt x="1249" y="0"/>
                  </a:cubicBezTo>
                  <a:cubicBezTo>
                    <a:pt x="1249" y="1306"/>
                    <a:pt x="1249" y="1306"/>
                    <a:pt x="1249" y="1306"/>
                  </a:cubicBezTo>
                  <a:cubicBezTo>
                    <a:pt x="1249" y="1352"/>
                    <a:pt x="1237" y="1397"/>
                    <a:pt x="1213" y="1437"/>
                  </a:cubicBezTo>
                  <a:cubicBezTo>
                    <a:pt x="100" y="3375"/>
                    <a:pt x="100" y="3375"/>
                    <a:pt x="100" y="3375"/>
                  </a:cubicBezTo>
                  <a:cubicBezTo>
                    <a:pt x="0" y="3542"/>
                    <a:pt x="120" y="3754"/>
                    <a:pt x="315" y="3754"/>
                  </a:cubicBezTo>
                  <a:cubicBezTo>
                    <a:pt x="2936" y="3754"/>
                    <a:pt x="2936" y="3754"/>
                    <a:pt x="2936" y="3754"/>
                  </a:cubicBezTo>
                  <a:cubicBezTo>
                    <a:pt x="3130" y="3754"/>
                    <a:pt x="3250" y="3543"/>
                    <a:pt x="3150" y="3376"/>
                  </a:cubicBezTo>
                  <a:cubicBezTo>
                    <a:pt x="2037" y="1437"/>
                    <a:pt x="2037" y="1437"/>
                    <a:pt x="2037" y="1437"/>
                  </a:cubicBezTo>
                  <a:cubicBezTo>
                    <a:pt x="2013" y="1397"/>
                    <a:pt x="2000" y="1352"/>
                    <a:pt x="2000" y="1306"/>
                  </a:cubicBezTo>
                  <a:cubicBezTo>
                    <a:pt x="2000" y="0"/>
                    <a:pt x="2000" y="0"/>
                    <a:pt x="2000" y="0"/>
                  </a:cubicBezTo>
                  <a:cubicBezTo>
                    <a:pt x="2376" y="0"/>
                    <a:pt x="2376" y="0"/>
                    <a:pt x="2376" y="0"/>
                  </a:cubicBezTo>
                  <a:moveTo>
                    <a:pt x="874" y="3254"/>
                  </a:moveTo>
                  <a:cubicBezTo>
                    <a:pt x="1124" y="3254"/>
                    <a:pt x="1124" y="3254"/>
                    <a:pt x="1124" y="3254"/>
                  </a:cubicBezTo>
                  <a:moveTo>
                    <a:pt x="1375" y="2905"/>
                  </a:moveTo>
                  <a:cubicBezTo>
                    <a:pt x="1625" y="2905"/>
                    <a:pt x="1625" y="2905"/>
                    <a:pt x="1625" y="2905"/>
                  </a:cubicBezTo>
                  <a:moveTo>
                    <a:pt x="874" y="2601"/>
                  </a:moveTo>
                  <a:cubicBezTo>
                    <a:pt x="1124" y="2601"/>
                    <a:pt x="1124" y="2601"/>
                    <a:pt x="1124" y="2601"/>
                  </a:cubicBezTo>
                  <a:moveTo>
                    <a:pt x="1875" y="2655"/>
                  </a:moveTo>
                  <a:cubicBezTo>
                    <a:pt x="2125" y="2655"/>
                    <a:pt x="2125" y="2655"/>
                    <a:pt x="2125" y="2655"/>
                  </a:cubicBezTo>
                  <a:moveTo>
                    <a:pt x="2376" y="3254"/>
                  </a:moveTo>
                  <a:cubicBezTo>
                    <a:pt x="2626" y="3254"/>
                    <a:pt x="2626" y="3254"/>
                    <a:pt x="2626" y="3254"/>
                  </a:cubicBezTo>
                  <a:moveTo>
                    <a:pt x="1625" y="3375"/>
                  </a:moveTo>
                  <a:cubicBezTo>
                    <a:pt x="1875" y="3375"/>
                    <a:pt x="1875" y="3375"/>
                    <a:pt x="1875" y="33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sp>
          <p:nvSpPr>
            <p:cNvPr id="125" name="TextBox 124">
              <a:extLst>
                <a:ext uri="{FF2B5EF4-FFF2-40B4-BE49-F238E27FC236}">
                  <a16:creationId xmlns:a16="http://schemas.microsoft.com/office/drawing/2014/main" id="{B8E1B9F0-882C-4FE3-9372-7182DC12443A}"/>
                </a:ext>
              </a:extLst>
            </p:cNvPr>
            <p:cNvSpPr txBox="1"/>
            <p:nvPr/>
          </p:nvSpPr>
          <p:spPr>
            <a:xfrm>
              <a:off x="6270681" y="4697296"/>
              <a:ext cx="898125" cy="338554"/>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0" i="0" u="none" strike="noStrike" cap="none" spc="0" normalizeH="0" baseline="0">
                  <a:ln>
                    <a:noFill/>
                  </a:ln>
                  <a:solidFill>
                    <a:prstClr val="black"/>
                  </a:solidFill>
                  <a:effectLst/>
                  <a:uLnTx/>
                  <a:uFillTx/>
                  <a:latin typeface="Segoe UI Light" panose="020B0502040204020203" pitchFamily="34" charset="0"/>
                  <a:cs typeface="Segoe UI Light" panose="020B0502040204020203" pitchFamily="34" charset="0"/>
                </a:defRPr>
              </a:lvl1pPr>
            </a:lstStyle>
            <a:p>
              <a:r>
                <a:rPr lang="en-US" sz="1050"/>
                <a:t>tuning</a:t>
              </a:r>
            </a:p>
          </p:txBody>
        </p:sp>
      </p:grpSp>
      <p:sp>
        <p:nvSpPr>
          <p:cNvPr id="2" name="Title 1">
            <a:extLst>
              <a:ext uri="{FF2B5EF4-FFF2-40B4-BE49-F238E27FC236}">
                <a16:creationId xmlns:a16="http://schemas.microsoft.com/office/drawing/2014/main" id="{941F6541-5B5A-40CD-A686-204B16517FC0}"/>
              </a:ext>
            </a:extLst>
          </p:cNvPr>
          <p:cNvSpPr>
            <a:spLocks noGrp="1"/>
          </p:cNvSpPr>
          <p:nvPr>
            <p:ph type="title"/>
          </p:nvPr>
        </p:nvSpPr>
        <p:spPr>
          <a:xfrm>
            <a:off x="732408" y="103628"/>
            <a:ext cx="6866100" cy="857400"/>
          </a:xfrm>
        </p:spPr>
        <p:txBody>
          <a:bodyPr/>
          <a:lstStyle/>
          <a:p>
            <a:r>
              <a:rPr lang="en-US" altLang="zh-CN" sz="3300" dirty="0"/>
              <a:t>Machine Learning Workflow</a:t>
            </a:r>
            <a:endParaRPr lang="en-US" sz="3300" dirty="0"/>
          </a:p>
        </p:txBody>
      </p:sp>
      <p:sp>
        <p:nvSpPr>
          <p:cNvPr id="7" name="Oval 6">
            <a:extLst>
              <a:ext uri="{FF2B5EF4-FFF2-40B4-BE49-F238E27FC236}">
                <a16:creationId xmlns:a16="http://schemas.microsoft.com/office/drawing/2014/main" id="{727AB796-F214-D540-8447-4F3048AEF8CD}"/>
              </a:ext>
            </a:extLst>
          </p:cNvPr>
          <p:cNvSpPr/>
          <p:nvPr/>
        </p:nvSpPr>
        <p:spPr>
          <a:xfrm>
            <a:off x="2658384" y="1112681"/>
            <a:ext cx="3009682" cy="387183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8794163"/>
      </p:ext>
    </p:extLst>
  </p:cSld>
  <p:clrMapOvr>
    <a:masterClrMapping/>
  </p:clrMapOvr>
  <p:transition>
    <p:fade/>
  </p:transition>
</p:sld>
</file>

<file path=ppt/theme/theme1.xml><?xml version="1.0" encoding="utf-8"?>
<a:theme xmlns:a="http://schemas.openxmlformats.org/drawingml/2006/main" name="Olivia template">
  <a:themeElements>
    <a:clrScheme name="Custom 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bafd1015-db07-40e8-86ba-60b5199e7698"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3FE0E078549643B5389A68F446633F" ma:contentTypeVersion="17" ma:contentTypeDescription="Create a new document." ma:contentTypeScope="" ma:versionID="67078a372c8868e8e89b742cf07726fc">
  <xsd:schema xmlns:xsd="http://www.w3.org/2001/XMLSchema" xmlns:xs="http://www.w3.org/2001/XMLSchema" xmlns:p="http://schemas.microsoft.com/office/2006/metadata/properties" xmlns:ns1="http://schemas.microsoft.com/sharepoint/v3" xmlns:ns2="4c75eefc-3dbd-4f9f-a108-1a2d4cbfe45e" xmlns:ns3="bafd1015-db07-40e8-86ba-60b5199e7698" targetNamespace="http://schemas.microsoft.com/office/2006/metadata/properties" ma:root="true" ma:fieldsID="75478fb1867415258d028ddbd318bb3b" ns1:_="" ns2:_="" ns3:_="">
    <xsd:import namespace="http://schemas.microsoft.com/sharepoint/v3"/>
    <xsd:import namespace="4c75eefc-3dbd-4f9f-a108-1a2d4cbfe45e"/>
    <xsd:import namespace="bafd1015-db07-40e8-86ba-60b5199e7698"/>
    <xsd:element name="properties">
      <xsd:complexType>
        <xsd:sequence>
          <xsd:element name="documentManagement">
            <xsd:complexType>
              <xsd:all>
                <xsd:element ref="ns2:SharedWithUsers" minOccurs="0"/>
                <xsd:element ref="ns2:SharedWithDetails" minOccurs="0"/>
                <xsd:element ref="ns2:SharingHintHash"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Location" minOccurs="0"/>
                <xsd:element ref="ns3:MediaServiceOCR"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c75eefc-3dbd-4f9f-a108-1a2d4cbfe45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afd1015-db07-40e8-86ba-60b5199e7698"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fals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2E4440-3605-440F-8EF1-90DAA0959642}">
  <ds:schemaRefs>
    <ds:schemaRef ds:uri="http://purl.org/dc/terms/"/>
    <ds:schemaRef ds:uri="http://schemas.openxmlformats.org/package/2006/metadata/core-properties"/>
    <ds:schemaRef ds:uri="http://purl.org/dc/elements/1.1/"/>
    <ds:schemaRef ds:uri="http://schemas.microsoft.com/office/2006/documentManagement/types"/>
    <ds:schemaRef ds:uri="4c75eefc-3dbd-4f9f-a108-1a2d4cbfe45e"/>
    <ds:schemaRef ds:uri="http://schemas.microsoft.com/office/2006/metadata/properties"/>
    <ds:schemaRef ds:uri="http://schemas.microsoft.com/office/infopath/2007/PartnerControls"/>
    <ds:schemaRef ds:uri="http://www.w3.org/XML/1998/namespace"/>
    <ds:schemaRef ds:uri="bafd1015-db07-40e8-86ba-60b5199e7698"/>
    <ds:schemaRef ds:uri="http://schemas.microsoft.com/sharepoint/v3"/>
    <ds:schemaRef ds:uri="http://purl.org/dc/dcmitype/"/>
  </ds:schemaRefs>
</ds:datastoreItem>
</file>

<file path=customXml/itemProps2.xml><?xml version="1.0" encoding="utf-8"?>
<ds:datastoreItem xmlns:ds="http://schemas.openxmlformats.org/officeDocument/2006/customXml" ds:itemID="{19BFFEE4-3C49-4E88-A44B-0BA812DB65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c75eefc-3dbd-4f9f-a108-1a2d4cbfe45e"/>
    <ds:schemaRef ds:uri="bafd1015-db07-40e8-86ba-60b5199e76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E121334-BA94-419A-8E2C-9527A9A82D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25566</TotalTime>
  <Words>1256</Words>
  <Application>Microsoft Macintosh PowerPoint</Application>
  <PresentationFormat>On-screen Show (16:9)</PresentationFormat>
  <Paragraphs>177</Paragraphs>
  <Slides>20</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Raleway ExtraBold</vt:lpstr>
      <vt:lpstr>Raleway Light</vt:lpstr>
      <vt:lpstr>Aktiv Grotesk Light</vt:lpstr>
      <vt:lpstr>Segoe UI Light</vt:lpstr>
      <vt:lpstr>Calibri</vt:lpstr>
      <vt:lpstr>Arial</vt:lpstr>
      <vt:lpstr>Raleway</vt:lpstr>
      <vt:lpstr>Segoe UI</vt:lpstr>
      <vt:lpstr>Helvetica Neue</vt:lpstr>
      <vt:lpstr>Olivia template</vt:lpstr>
      <vt:lpstr>Supercharge your Data Science workflow with Notebooks, VS Code, and Azure</vt:lpstr>
      <vt:lpstr>Hello!</vt:lpstr>
      <vt:lpstr>demo!</vt:lpstr>
      <vt:lpstr>How do we classify dogs and cats?</vt:lpstr>
      <vt:lpstr>Machine Learning Workflow</vt:lpstr>
      <vt:lpstr>data exploration</vt:lpstr>
      <vt:lpstr>The Oxford-IIIT Pet Dataset</vt:lpstr>
      <vt:lpstr>demo!</vt:lpstr>
      <vt:lpstr>Machine Learning Workflow</vt:lpstr>
      <vt:lpstr>training</vt:lpstr>
      <vt:lpstr>demo!</vt:lpstr>
      <vt:lpstr>Machine Learning Workflow</vt:lpstr>
      <vt:lpstr>productionize</vt:lpstr>
      <vt:lpstr>demo!</vt:lpstr>
      <vt:lpstr>deploy</vt:lpstr>
      <vt:lpstr>PowerPoint Presentation</vt:lpstr>
      <vt:lpstr>demo!</vt:lpstr>
      <vt:lpstr>Machine Learning Workflow</vt:lpstr>
      <vt:lpstr>What next?</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cp:lastModifiedBy>Jeffrey Mew</cp:lastModifiedBy>
  <cp:revision>15</cp:revision>
  <dcterms:modified xsi:type="dcterms:W3CDTF">2020-07-23T16:25:13Z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kakampf@microsoft.com</vt:lpwstr>
  </property>
  <property fmtid="{D5CDD505-2E9C-101B-9397-08002B2CF9AE}" pid="5" name="MSIP_Label_f42aa342-8706-4288-bd11-ebb85995028c_SetDate">
    <vt:lpwstr>2019-06-19T17:06:33.5512142Z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5267b020-408d-49d3-9379-f5c3cf6f9da0</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0x010100E03FE0E078549643B5389A68F446633F</vt:lpwstr>
  </property>
</Properties>
</file>